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13"/>
  </p:notesMasterIdLst>
  <p:sldIdLst>
    <p:sldId id="300" r:id="rId5"/>
    <p:sldId id="299" r:id="rId6"/>
    <p:sldId id="260" r:id="rId7"/>
    <p:sldId id="301" r:id="rId8"/>
    <p:sldId id="302" r:id="rId9"/>
    <p:sldId id="279" r:id="rId10"/>
    <p:sldId id="298" r:id="rId11"/>
    <p:sldId id="277" r:id="rId12"/>
  </p:sldIdLst>
  <p:sldSz cx="9144000" cy="5143500" type="screen16x9"/>
  <p:notesSz cx="6858000" cy="9144000"/>
  <p:embeddedFontLst>
    <p:embeddedFont>
      <p:font typeface="#9Slide03 Montserrat" panose="020B0604020202020204" charset="0"/>
      <p:regular r:id="rId14"/>
    </p:embeddedFont>
    <p:embeddedFont>
      <p:font typeface="#9Slide03 Montserrat Bold" panose="020B0604020202020204" charset="0"/>
      <p:bold r:id="rId15"/>
    </p:embeddedFont>
    <p:embeddedFont>
      <p:font typeface="#9Slide03 Montserrat Medium" panose="020B0604020202020204" charset="0"/>
      <p:regular r:id="rId16"/>
    </p:embeddedFont>
    <p:embeddedFont>
      <p:font typeface="#9Slide03 Quicksand" panose="020B0604020202020204" charset="0"/>
      <p:regular r:id="rId17"/>
    </p:embeddedFont>
    <p:embeddedFont>
      <p:font typeface="Catamaran Thin" panose="020B0604020202020204" charset="0"/>
      <p:regular r:id="rId18"/>
      <p:bold r:id="rId19"/>
    </p:embeddedFont>
    <p:embeddedFont>
      <p:font typeface="Livvic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D678"/>
    <a:srgbClr val="14C86D"/>
    <a:srgbClr val="FFFFFF"/>
    <a:srgbClr val="0FA055"/>
    <a:srgbClr val="12A95C"/>
    <a:srgbClr val="15BB69"/>
    <a:srgbClr val="00CC66"/>
    <a:srgbClr val="00FF89"/>
    <a:srgbClr val="556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BB59F-01D4-E944-8DE3-DBEC51E9317D}" v="143" dt="2020-09-07T10:22:02.142"/>
    <p1510:client id="{5355DB0B-4B23-DB30-1916-5D89BC477BAA}" v="104" dt="2020-09-07T10:12:06"/>
    <p1510:client id="{8E2A187F-827A-41FF-A52A-C5145DF94826}" v="1097" dt="2020-09-07T10:29:44.868"/>
  </p1510:revLst>
</p1510:revInfo>
</file>

<file path=ppt/tableStyles.xml><?xml version="1.0" encoding="utf-8"?>
<a:tblStyleLst xmlns:a="http://schemas.openxmlformats.org/drawingml/2006/main" def="{DB5858C4-5B33-4A5A-84E4-F28EC2EB9907}">
  <a:tblStyle styleId="{DB5858C4-5B33-4A5A-84E4-F28EC2EB99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smu-my.sharepoint.com/personal/phnguyen_2019_business_smu_edu_sg/Documents/Mis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smu-my.sharepoint.com/personal/phnguyen_2019_business_smu_edu_sg/Documents/Mis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FA055"/>
            </a:solidFill>
            <a:ln>
              <a:noFill/>
            </a:ln>
            <a:effectLst/>
          </c:spPr>
          <c:invertIfNegative val="0"/>
          <c:cat>
            <c:numRef>
              <c:f>Sheet1!$S$240:$V$240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Sheet1!$S$241:$V$241</c:f>
              <c:numCache>
                <c:formatCode>_(* #,##0.00_);_(* \(#,##0.00\);_(* "-"??_);_(@_)</c:formatCode>
                <c:ptCount val="4"/>
                <c:pt idx="0">
                  <c:v>29.000106196532162</c:v>
                </c:pt>
                <c:pt idx="1">
                  <c:v>31.900116816185378</c:v>
                </c:pt>
                <c:pt idx="2">
                  <c:v>35.090128497803917</c:v>
                </c:pt>
                <c:pt idx="3">
                  <c:v>38.599141347584315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0-F34D-8D0E-593744DE19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321184"/>
        <c:axId val="76322816"/>
      </c:barChart>
      <c:catAx>
        <c:axId val="7632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2816"/>
        <c:crosses val="autoZero"/>
        <c:auto val="1"/>
        <c:lblAlgn val="ctr"/>
        <c:lblOffset val="100"/>
        <c:noMultiLvlLbl val="0"/>
      </c:catAx>
      <c:valAx>
        <c:axId val="76322816"/>
        <c:scaling>
          <c:orientation val="minMax"/>
        </c:scaling>
        <c:delete val="0"/>
        <c:axPos val="l"/>
        <c:numFmt formatCode="_(* #,##0_);_(* \(#,##0\);_(* &quot;-&quot;_);_(@_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21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FA055"/>
            </a:solidFill>
            <a:ln>
              <a:noFill/>
            </a:ln>
            <a:effectLst/>
          </c:spPr>
          <c:invertIfNegative val="0"/>
          <c:cat>
            <c:numRef>
              <c:f>Sheet1!$O$247:$R$247</c:f>
              <c:numCache>
                <c:formatCode>General</c:formatCode>
                <c:ptCount val="4"/>
                <c:pt idx="0">
                  <c:v>2021</c:v>
                </c:pt>
                <c:pt idx="1">
                  <c:v>2022</c:v>
                </c:pt>
                <c:pt idx="2">
                  <c:v>2023</c:v>
                </c:pt>
                <c:pt idx="3">
                  <c:v>2024</c:v>
                </c:pt>
              </c:numCache>
            </c:numRef>
          </c:cat>
          <c:val>
            <c:numRef>
              <c:f>Sheet1!$O$248:$R$248</c:f>
              <c:numCache>
                <c:formatCode>_(* #,##0_);_(* \(#,##0\);_(* "-"_);_(@_)</c:formatCode>
                <c:ptCount val="4"/>
                <c:pt idx="0">
                  <c:v>10792.320000000002</c:v>
                </c:pt>
                <c:pt idx="1">
                  <c:v>15109.248000000001</c:v>
                </c:pt>
                <c:pt idx="2">
                  <c:v>19642.022400000002</c:v>
                </c:pt>
                <c:pt idx="3">
                  <c:v>25534.629120000001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C6-BD4C-9BF2-3A2FFFFF6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9025680"/>
        <c:axId val="99719856"/>
      </c:barChart>
      <c:catAx>
        <c:axId val="8902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719856"/>
        <c:crosses val="autoZero"/>
        <c:auto val="1"/>
        <c:lblAlgn val="ctr"/>
        <c:lblOffset val="100"/>
        <c:noMultiLvlLbl val="0"/>
      </c:catAx>
      <c:valAx>
        <c:axId val="99719856"/>
        <c:scaling>
          <c:orientation val="minMax"/>
        </c:scaling>
        <c:delete val="0"/>
        <c:axPos val="l"/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025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69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39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54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e13d9a7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e13d9a7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●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Thin"/>
              <a:buChar char="○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Thin"/>
              <a:buChar char="■"/>
              <a:defRPr sz="12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9" r:id="rId3"/>
    <p:sldLayoutId id="2147483660" r:id="rId4"/>
    <p:sldLayoutId id="2147483664" r:id="rId5"/>
    <p:sldLayoutId id="214748366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tiff"/><Relationship Id="rId5" Type="http://schemas.openxmlformats.org/officeDocument/2006/relationships/image" Target="../media/image6.jpeg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2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itting, dark, phone, cellphone&#10;&#10;Description automatically generated">
            <a:extLst>
              <a:ext uri="{FF2B5EF4-FFF2-40B4-BE49-F238E27FC236}">
                <a16:creationId xmlns:a16="http://schemas.microsoft.com/office/drawing/2014/main" id="{082AC52A-F198-47E0-B95E-694307DBF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19" b="1148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25691-CC1B-4804-8079-52862D643A76}"/>
              </a:ext>
            </a:extLst>
          </p:cNvPr>
          <p:cNvGrpSpPr/>
          <p:nvPr/>
        </p:nvGrpSpPr>
        <p:grpSpPr>
          <a:xfrm>
            <a:off x="3022599" y="415924"/>
            <a:ext cx="3098800" cy="3208273"/>
            <a:chOff x="3022599" y="415924"/>
            <a:chExt cx="3098800" cy="3208273"/>
          </a:xfrm>
        </p:grpSpPr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8A290605-F7C3-4119-99C9-5E52F2FDC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3345" y="415924"/>
              <a:ext cx="3017309" cy="301730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BC775-5FC1-48CF-9C9C-1944A8879526}"/>
                </a:ext>
              </a:extLst>
            </p:cNvPr>
            <p:cNvSpPr txBox="1"/>
            <p:nvPr/>
          </p:nvSpPr>
          <p:spPr>
            <a:xfrm>
              <a:off x="3022599" y="2700867"/>
              <a:ext cx="309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  <a:latin typeface="#9Slide03 Montserrat Bold" panose="00000800000000000000" pitchFamily="2" charset="0"/>
                </a:rPr>
                <a:t>MAVAL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84A75A-282B-4FA9-BC1B-9D97AF42D54C}"/>
              </a:ext>
            </a:extLst>
          </p:cNvPr>
          <p:cNvGrpSpPr/>
          <p:nvPr/>
        </p:nvGrpSpPr>
        <p:grpSpPr>
          <a:xfrm>
            <a:off x="8486962" y="12932"/>
            <a:ext cx="936440" cy="9377277"/>
            <a:chOff x="6731232" y="447303"/>
            <a:chExt cx="2134524" cy="93772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2250633-659F-46BE-B309-223AD0F842B9}"/>
                </a:ext>
              </a:extLst>
            </p:cNvPr>
            <p:cNvSpPr/>
            <p:nvPr/>
          </p:nvSpPr>
          <p:spPr>
            <a:xfrm rot="18593041">
              <a:off x="4916171" y="4995594"/>
              <a:ext cx="7199730" cy="699441"/>
            </a:xfrm>
            <a:prstGeom prst="rect">
              <a:avLst/>
            </a:pr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7E556FA-C78D-4262-9B43-8F2E7BA0765F}"/>
                </a:ext>
              </a:extLst>
            </p:cNvPr>
            <p:cNvSpPr/>
            <p:nvPr/>
          </p:nvSpPr>
          <p:spPr>
            <a:xfrm rot="18593041">
              <a:off x="3162579" y="5124241"/>
              <a:ext cx="8701236" cy="699442"/>
            </a:xfrm>
            <a:prstGeom prst="rect">
              <a:avLst/>
            </a:prstGeom>
            <a:solidFill>
              <a:srgbClr val="12A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3642FB9-90A5-40DC-A8E7-D9E471BEE584}"/>
                </a:ext>
              </a:extLst>
            </p:cNvPr>
            <p:cNvSpPr/>
            <p:nvPr/>
          </p:nvSpPr>
          <p:spPr>
            <a:xfrm rot="18593041">
              <a:off x="3068091" y="4704747"/>
              <a:ext cx="8701236" cy="699442"/>
            </a:xfrm>
            <a:prstGeom prst="rect">
              <a:avLst/>
            </a:prstGeom>
            <a:solidFill>
              <a:srgbClr val="15B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80158DF-565D-4918-8130-2CBDB2C0EB96}"/>
                </a:ext>
              </a:extLst>
            </p:cNvPr>
            <p:cNvSpPr/>
            <p:nvPr/>
          </p:nvSpPr>
          <p:spPr>
            <a:xfrm rot="18593041">
              <a:off x="2730335" y="4448200"/>
              <a:ext cx="8701236" cy="699442"/>
            </a:xfrm>
            <a:prstGeom prst="rect">
              <a:avLst/>
            </a:prstGeom>
            <a:solidFill>
              <a:srgbClr val="14C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009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5A1BCE9F-97C7-499A-818A-723409C50647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73113C0-A6B8-48FC-9076-D72CB145C145}"/>
              </a:ext>
            </a:extLst>
          </p:cNvPr>
          <p:cNvGrpSpPr/>
          <p:nvPr/>
        </p:nvGrpSpPr>
        <p:grpSpPr>
          <a:xfrm>
            <a:off x="7016394" y="-907909"/>
            <a:ext cx="3070581" cy="9596118"/>
            <a:chOff x="6152263" y="228462"/>
            <a:chExt cx="2713493" cy="959611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60D0C7F-7129-4294-AC03-60F40A3AA3AA}"/>
                </a:ext>
              </a:extLst>
            </p:cNvPr>
            <p:cNvSpPr/>
            <p:nvPr/>
          </p:nvSpPr>
          <p:spPr>
            <a:xfrm rot="18593041">
              <a:off x="4916171" y="4995594"/>
              <a:ext cx="7199730" cy="699441"/>
            </a:xfrm>
            <a:prstGeom prst="rect">
              <a:avLst/>
            </a:pr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4136439-6FFA-40F9-9A6E-B1358EE1C51F}"/>
                </a:ext>
              </a:extLst>
            </p:cNvPr>
            <p:cNvSpPr/>
            <p:nvPr/>
          </p:nvSpPr>
          <p:spPr>
            <a:xfrm rot="18593041">
              <a:off x="3162579" y="5124241"/>
              <a:ext cx="8701236" cy="699441"/>
            </a:xfrm>
            <a:prstGeom prst="rect">
              <a:avLst/>
            </a:prstGeom>
            <a:solidFill>
              <a:srgbClr val="12A9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5B84EA5-419D-4C20-A5A1-1716DE2B8C01}"/>
                </a:ext>
              </a:extLst>
            </p:cNvPr>
            <p:cNvSpPr/>
            <p:nvPr/>
          </p:nvSpPr>
          <p:spPr>
            <a:xfrm rot="18593041">
              <a:off x="2672796" y="4676801"/>
              <a:ext cx="8701236" cy="699441"/>
            </a:xfrm>
            <a:prstGeom prst="rect">
              <a:avLst/>
            </a:prstGeom>
            <a:solidFill>
              <a:srgbClr val="15B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5BABDF-6E07-4230-ADB0-29C3B90B3F25}"/>
                </a:ext>
              </a:extLst>
            </p:cNvPr>
            <p:cNvSpPr/>
            <p:nvPr/>
          </p:nvSpPr>
          <p:spPr>
            <a:xfrm rot="18593041">
              <a:off x="2151366" y="4229359"/>
              <a:ext cx="8701236" cy="699441"/>
            </a:xfrm>
            <a:prstGeom prst="rect">
              <a:avLst/>
            </a:prstGeom>
            <a:solidFill>
              <a:srgbClr val="14C8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Google Shape;132;p25">
            <a:extLst>
              <a:ext uri="{FF2B5EF4-FFF2-40B4-BE49-F238E27FC236}">
                <a16:creationId xmlns:a16="http://schemas.microsoft.com/office/drawing/2014/main" id="{CE426FC1-8820-4F39-BEEC-6AEDB30C1F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5920" y="17371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Our Team </a:t>
            </a:r>
            <a:endParaRPr>
              <a:solidFill>
                <a:schemeClr val="accent2">
                  <a:lumMod val="75000"/>
                  <a:lumOff val="25000"/>
                </a:schemeClr>
              </a:solidFill>
              <a:latin typeface="#9Slide03 Montserrat Bold" panose="00000800000000000000" pitchFamily="2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CBC9608-37FC-4FEF-AD49-55EF7FE581FA}"/>
              </a:ext>
            </a:extLst>
          </p:cNvPr>
          <p:cNvGrpSpPr/>
          <p:nvPr/>
        </p:nvGrpSpPr>
        <p:grpSpPr>
          <a:xfrm>
            <a:off x="264317" y="1099661"/>
            <a:ext cx="1628775" cy="3045619"/>
            <a:chOff x="264317" y="1099661"/>
            <a:chExt cx="1628775" cy="30456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A53F36-E54C-4FE7-8685-E471C7F4D822}"/>
                </a:ext>
              </a:extLst>
            </p:cNvPr>
            <p:cNvGrpSpPr/>
            <p:nvPr/>
          </p:nvGrpSpPr>
          <p:grpSpPr>
            <a:xfrm>
              <a:off x="264317" y="1099661"/>
              <a:ext cx="1628775" cy="3045619"/>
              <a:chOff x="264317" y="878681"/>
              <a:chExt cx="1628775" cy="3045619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7DA6AE58-9F51-4044-953F-2D093C87FDF8}"/>
                  </a:ext>
                </a:extLst>
              </p:cNvPr>
              <p:cNvSpPr/>
              <p:nvPr/>
            </p:nvSpPr>
            <p:spPr>
              <a:xfrm>
                <a:off x="264317" y="878681"/>
                <a:ext cx="1628775" cy="3045619"/>
              </a:xfrm>
              <a:prstGeom prst="roundRect">
                <a:avLst>
                  <a:gd name="adj" fmla="val 70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5F774DC-9221-4E21-B128-53AB2C6CF6B8}"/>
                  </a:ext>
                </a:extLst>
              </p:cNvPr>
              <p:cNvSpPr/>
              <p:nvPr/>
            </p:nvSpPr>
            <p:spPr>
              <a:xfrm>
                <a:off x="271131" y="878681"/>
                <a:ext cx="1613388" cy="76200"/>
              </a:xfrm>
              <a:custGeom>
                <a:avLst/>
                <a:gdLst>
                  <a:gd name="connsiteX0" fmla="*/ 106613 w 1613388"/>
                  <a:gd name="connsiteY0" fmla="*/ 0 h 76200"/>
                  <a:gd name="connsiteX1" fmla="*/ 1506774 w 1613388"/>
                  <a:gd name="connsiteY1" fmla="*/ 0 h 76200"/>
                  <a:gd name="connsiteX2" fmla="*/ 1612098 w 1613388"/>
                  <a:gd name="connsiteY2" fmla="*/ 69814 h 76200"/>
                  <a:gd name="connsiteX3" fmla="*/ 1613388 w 1613388"/>
                  <a:gd name="connsiteY3" fmla="*/ 76200 h 76200"/>
                  <a:gd name="connsiteX4" fmla="*/ 0 w 1613388"/>
                  <a:gd name="connsiteY4" fmla="*/ 76200 h 76200"/>
                  <a:gd name="connsiteX5" fmla="*/ 1289 w 1613388"/>
                  <a:gd name="connsiteY5" fmla="*/ 69814 h 76200"/>
                  <a:gd name="connsiteX6" fmla="*/ 106613 w 1613388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3388" h="76200">
                    <a:moveTo>
                      <a:pt x="106613" y="0"/>
                    </a:moveTo>
                    <a:lnTo>
                      <a:pt x="1506774" y="0"/>
                    </a:lnTo>
                    <a:cubicBezTo>
                      <a:pt x="1554122" y="0"/>
                      <a:pt x="1594745" y="28787"/>
                      <a:pt x="1612098" y="69814"/>
                    </a:cubicBezTo>
                    <a:lnTo>
                      <a:pt x="1613388" y="76200"/>
                    </a:lnTo>
                    <a:lnTo>
                      <a:pt x="0" y="76200"/>
                    </a:lnTo>
                    <a:lnTo>
                      <a:pt x="1289" y="69814"/>
                    </a:lnTo>
                    <a:cubicBezTo>
                      <a:pt x="18642" y="28787"/>
                      <a:pt x="59266" y="0"/>
                      <a:pt x="106613" y="0"/>
                    </a:cubicBezTo>
                    <a:close/>
                  </a:path>
                </a:pathLst>
              </a:custGeom>
              <a:solidFill>
                <a:srgbClr val="0FA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2F76486-6C3C-4FD8-8286-2AA94817E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516" t="14195" r="11328" b="33938"/>
            <a:stretch>
              <a:fillRect/>
            </a:stretch>
          </p:blipFill>
          <p:spPr>
            <a:xfrm>
              <a:off x="409247" y="1413166"/>
              <a:ext cx="1360513" cy="1360513"/>
            </a:xfrm>
            <a:custGeom>
              <a:avLst/>
              <a:gdLst>
                <a:gd name="connsiteX0" fmla="*/ 706369 w 1412738"/>
                <a:gd name="connsiteY0" fmla="*/ 0 h 1412738"/>
                <a:gd name="connsiteX1" fmla="*/ 1412738 w 1412738"/>
                <a:gd name="connsiteY1" fmla="*/ 706369 h 1412738"/>
                <a:gd name="connsiteX2" fmla="*/ 706369 w 1412738"/>
                <a:gd name="connsiteY2" fmla="*/ 1412738 h 1412738"/>
                <a:gd name="connsiteX3" fmla="*/ 0 w 1412738"/>
                <a:gd name="connsiteY3" fmla="*/ 706369 h 1412738"/>
                <a:gd name="connsiteX4" fmla="*/ 706369 w 1412738"/>
                <a:gd name="connsiteY4" fmla="*/ 0 h 141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2738" h="1412738">
                  <a:moveTo>
                    <a:pt x="706369" y="0"/>
                  </a:moveTo>
                  <a:cubicBezTo>
                    <a:pt x="1096486" y="0"/>
                    <a:pt x="1412738" y="316252"/>
                    <a:pt x="1412738" y="706369"/>
                  </a:cubicBezTo>
                  <a:cubicBezTo>
                    <a:pt x="1412738" y="1096486"/>
                    <a:pt x="1096486" y="1412738"/>
                    <a:pt x="706369" y="1412738"/>
                  </a:cubicBezTo>
                  <a:cubicBezTo>
                    <a:pt x="316252" y="1412738"/>
                    <a:pt x="0" y="1096486"/>
                    <a:pt x="0" y="706369"/>
                  </a:cubicBezTo>
                  <a:cubicBezTo>
                    <a:pt x="0" y="316252"/>
                    <a:pt x="316252" y="0"/>
                    <a:pt x="706369" y="0"/>
                  </a:cubicBezTo>
                  <a:close/>
                </a:path>
              </a:pathLst>
            </a:cu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782177-047E-4337-901F-DD8B979CB24F}"/>
                </a:ext>
              </a:extLst>
            </p:cNvPr>
            <p:cNvSpPr/>
            <p:nvPr/>
          </p:nvSpPr>
          <p:spPr>
            <a:xfrm>
              <a:off x="402433" y="1413166"/>
              <a:ext cx="1360513" cy="1360513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8135DB-B0A5-4639-B301-F685C9D6BF27}"/>
                </a:ext>
              </a:extLst>
            </p:cNvPr>
            <p:cNvSpPr txBox="1"/>
            <p:nvPr/>
          </p:nvSpPr>
          <p:spPr>
            <a:xfrm>
              <a:off x="377464" y="2938168"/>
              <a:ext cx="14059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Medium" panose="00000600000000000000" pitchFamily="2" charset="0"/>
                </a:rPr>
                <a:t>Ngo Thanh Van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82670E9-C342-4E37-BF60-78E15A69079A}"/>
                </a:ext>
              </a:extLst>
            </p:cNvPr>
            <p:cNvCxnSpPr/>
            <p:nvPr/>
          </p:nvCxnSpPr>
          <p:spPr>
            <a:xfrm>
              <a:off x="416867" y="3231546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7F6F9DF-A6E8-43A6-B830-8E44DAC80351}"/>
                </a:ext>
              </a:extLst>
            </p:cNvPr>
            <p:cNvSpPr txBox="1"/>
            <p:nvPr/>
          </p:nvSpPr>
          <p:spPr>
            <a:xfrm>
              <a:off x="309380" y="3186837"/>
              <a:ext cx="1525669" cy="88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Front-end Developer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SIS Year 3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Major in Cybersecurity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1DF1658-06F4-441A-8EE5-B4A50DD88B08}"/>
                </a:ext>
              </a:extLst>
            </p:cNvPr>
            <p:cNvCxnSpPr/>
            <p:nvPr/>
          </p:nvCxnSpPr>
          <p:spPr>
            <a:xfrm>
              <a:off x="409247" y="3536346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2111A81-5EAD-4C4B-8E0B-E29EB61D397F}"/>
                </a:ext>
              </a:extLst>
            </p:cNvPr>
            <p:cNvCxnSpPr/>
            <p:nvPr/>
          </p:nvCxnSpPr>
          <p:spPr>
            <a:xfrm>
              <a:off x="409247" y="3810666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C4C038C-5300-4B80-8662-5AE976632A4F}"/>
              </a:ext>
            </a:extLst>
          </p:cNvPr>
          <p:cNvGrpSpPr/>
          <p:nvPr/>
        </p:nvGrpSpPr>
        <p:grpSpPr>
          <a:xfrm>
            <a:off x="2003100" y="1099661"/>
            <a:ext cx="1628775" cy="3045619"/>
            <a:chOff x="2003100" y="1099661"/>
            <a:chExt cx="1628775" cy="30456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A049DCD-8C0F-49AB-9CBF-8BD30889CDEC}"/>
                </a:ext>
              </a:extLst>
            </p:cNvPr>
            <p:cNvGrpSpPr/>
            <p:nvPr/>
          </p:nvGrpSpPr>
          <p:grpSpPr>
            <a:xfrm>
              <a:off x="2003100" y="1100460"/>
              <a:ext cx="1628775" cy="3044820"/>
              <a:chOff x="264317" y="878681"/>
              <a:chExt cx="1628775" cy="304482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EF66FAF-FCAE-4236-B81C-E109528D1D39}"/>
                  </a:ext>
                </a:extLst>
              </p:cNvPr>
              <p:cNvSpPr/>
              <p:nvPr/>
            </p:nvSpPr>
            <p:spPr>
              <a:xfrm>
                <a:off x="264317" y="878681"/>
                <a:ext cx="1628775" cy="3044820"/>
              </a:xfrm>
              <a:prstGeom prst="roundRect">
                <a:avLst>
                  <a:gd name="adj" fmla="val 70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9435E1D-9C78-4BD9-BC42-3F866212A813}"/>
                  </a:ext>
                </a:extLst>
              </p:cNvPr>
              <p:cNvSpPr/>
              <p:nvPr/>
            </p:nvSpPr>
            <p:spPr>
              <a:xfrm>
                <a:off x="271131" y="878681"/>
                <a:ext cx="1613388" cy="76200"/>
              </a:xfrm>
              <a:custGeom>
                <a:avLst/>
                <a:gdLst>
                  <a:gd name="connsiteX0" fmla="*/ 106613 w 1613388"/>
                  <a:gd name="connsiteY0" fmla="*/ 0 h 76200"/>
                  <a:gd name="connsiteX1" fmla="*/ 1506774 w 1613388"/>
                  <a:gd name="connsiteY1" fmla="*/ 0 h 76200"/>
                  <a:gd name="connsiteX2" fmla="*/ 1612098 w 1613388"/>
                  <a:gd name="connsiteY2" fmla="*/ 69814 h 76200"/>
                  <a:gd name="connsiteX3" fmla="*/ 1613388 w 1613388"/>
                  <a:gd name="connsiteY3" fmla="*/ 76200 h 76200"/>
                  <a:gd name="connsiteX4" fmla="*/ 0 w 1613388"/>
                  <a:gd name="connsiteY4" fmla="*/ 76200 h 76200"/>
                  <a:gd name="connsiteX5" fmla="*/ 1289 w 1613388"/>
                  <a:gd name="connsiteY5" fmla="*/ 69814 h 76200"/>
                  <a:gd name="connsiteX6" fmla="*/ 106613 w 1613388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3388" h="76200">
                    <a:moveTo>
                      <a:pt x="106613" y="0"/>
                    </a:moveTo>
                    <a:lnTo>
                      <a:pt x="1506774" y="0"/>
                    </a:lnTo>
                    <a:cubicBezTo>
                      <a:pt x="1554122" y="0"/>
                      <a:pt x="1594745" y="28787"/>
                      <a:pt x="1612098" y="69814"/>
                    </a:cubicBezTo>
                    <a:lnTo>
                      <a:pt x="1613388" y="76200"/>
                    </a:lnTo>
                    <a:lnTo>
                      <a:pt x="0" y="76200"/>
                    </a:lnTo>
                    <a:lnTo>
                      <a:pt x="1289" y="69814"/>
                    </a:lnTo>
                    <a:cubicBezTo>
                      <a:pt x="18642" y="28787"/>
                      <a:pt x="59266" y="0"/>
                      <a:pt x="106613" y="0"/>
                    </a:cubicBezTo>
                    <a:close/>
                  </a:path>
                </a:pathLst>
              </a:custGeom>
              <a:solidFill>
                <a:srgbClr val="00FF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354056-CAA5-42DF-9590-9E7F8DBDEDDC}"/>
                </a:ext>
              </a:extLst>
            </p:cNvPr>
            <p:cNvSpPr/>
            <p:nvPr/>
          </p:nvSpPr>
          <p:spPr>
            <a:xfrm>
              <a:off x="2016075" y="1099661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3D38311-F03F-4920-B0F0-0180444E0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" t="17016" r="1100" b="10446"/>
            <a:stretch/>
          </p:blipFill>
          <p:spPr>
            <a:xfrm>
              <a:off x="2138579" y="1424714"/>
              <a:ext cx="1360514" cy="1360514"/>
            </a:xfrm>
            <a:custGeom>
              <a:avLst/>
              <a:gdLst>
                <a:gd name="connsiteX0" fmla="*/ 680257 w 1360514"/>
                <a:gd name="connsiteY0" fmla="*/ 0 h 1360514"/>
                <a:gd name="connsiteX1" fmla="*/ 1360514 w 1360514"/>
                <a:gd name="connsiteY1" fmla="*/ 680257 h 1360514"/>
                <a:gd name="connsiteX2" fmla="*/ 680257 w 1360514"/>
                <a:gd name="connsiteY2" fmla="*/ 1360514 h 1360514"/>
                <a:gd name="connsiteX3" fmla="*/ 0 w 1360514"/>
                <a:gd name="connsiteY3" fmla="*/ 680257 h 1360514"/>
                <a:gd name="connsiteX4" fmla="*/ 680257 w 1360514"/>
                <a:gd name="connsiteY4" fmla="*/ 0 h 13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514" h="1360514">
                  <a:moveTo>
                    <a:pt x="680257" y="0"/>
                  </a:moveTo>
                  <a:cubicBezTo>
                    <a:pt x="1055953" y="0"/>
                    <a:pt x="1360514" y="304561"/>
                    <a:pt x="1360514" y="680257"/>
                  </a:cubicBezTo>
                  <a:cubicBezTo>
                    <a:pt x="1360514" y="1055953"/>
                    <a:pt x="1055953" y="1360514"/>
                    <a:pt x="680257" y="1360514"/>
                  </a:cubicBezTo>
                  <a:cubicBezTo>
                    <a:pt x="304561" y="1360514"/>
                    <a:pt x="0" y="1055953"/>
                    <a:pt x="0" y="680257"/>
                  </a:cubicBezTo>
                  <a:cubicBezTo>
                    <a:pt x="0" y="304561"/>
                    <a:pt x="304561" y="0"/>
                    <a:pt x="680257" y="0"/>
                  </a:cubicBezTo>
                  <a:close/>
                </a:path>
              </a:pathLst>
            </a:cu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ABA09A4-DBD2-41B9-8771-952272964F86}"/>
                </a:ext>
              </a:extLst>
            </p:cNvPr>
            <p:cNvSpPr/>
            <p:nvPr/>
          </p:nvSpPr>
          <p:spPr>
            <a:xfrm>
              <a:off x="2139632" y="1417095"/>
              <a:ext cx="1360513" cy="1360513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A1AB53A-0D78-4AFA-9788-FDEAB80E4C74}"/>
                </a:ext>
              </a:extLst>
            </p:cNvPr>
            <p:cNvSpPr txBox="1"/>
            <p:nvPr/>
          </p:nvSpPr>
          <p:spPr>
            <a:xfrm>
              <a:off x="2016659" y="2938168"/>
              <a:ext cx="1603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Medium" panose="00000600000000000000" pitchFamily="2" charset="0"/>
                </a:rPr>
                <a:t>Nguyen Tung Lam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8AB59F1-CAFF-42F0-8F88-7C237989FC02}"/>
                </a:ext>
              </a:extLst>
            </p:cNvPr>
            <p:cNvCxnSpPr/>
            <p:nvPr/>
          </p:nvCxnSpPr>
          <p:spPr>
            <a:xfrm>
              <a:off x="2139632" y="3232212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4593C00-1835-44F6-968B-25326CC51962}"/>
                </a:ext>
              </a:extLst>
            </p:cNvPr>
            <p:cNvSpPr txBox="1"/>
            <p:nvPr/>
          </p:nvSpPr>
          <p:spPr>
            <a:xfrm>
              <a:off x="2046137" y="3180894"/>
              <a:ext cx="1525669" cy="88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UI/UX Designer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SOE Year 2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Major in Economics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B912CFE-6F37-40B9-BFEB-59748639C504}"/>
                </a:ext>
              </a:extLst>
            </p:cNvPr>
            <p:cNvCxnSpPr/>
            <p:nvPr/>
          </p:nvCxnSpPr>
          <p:spPr>
            <a:xfrm>
              <a:off x="2146004" y="3530403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178E5E8-4F57-4EA6-BE5E-3D5504E842DC}"/>
                </a:ext>
              </a:extLst>
            </p:cNvPr>
            <p:cNvCxnSpPr/>
            <p:nvPr/>
          </p:nvCxnSpPr>
          <p:spPr>
            <a:xfrm>
              <a:off x="2146004" y="3804723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4954749-055B-4B7E-89E6-14076D05CA5B}"/>
              </a:ext>
            </a:extLst>
          </p:cNvPr>
          <p:cNvGrpSpPr/>
          <p:nvPr/>
        </p:nvGrpSpPr>
        <p:grpSpPr>
          <a:xfrm>
            <a:off x="3746585" y="1099661"/>
            <a:ext cx="1738784" cy="3045619"/>
            <a:chOff x="3746585" y="1099661"/>
            <a:chExt cx="1738784" cy="304561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81D317D-4976-4084-AAA4-3CB9A3B21686}"/>
                </a:ext>
              </a:extLst>
            </p:cNvPr>
            <p:cNvGrpSpPr/>
            <p:nvPr/>
          </p:nvGrpSpPr>
          <p:grpSpPr>
            <a:xfrm>
              <a:off x="3754205" y="1099661"/>
              <a:ext cx="1628775" cy="3045619"/>
              <a:chOff x="264317" y="878681"/>
              <a:chExt cx="1628775" cy="3045619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185A7EF9-9FB3-46BC-83CA-7E8BA46FFCDF}"/>
                  </a:ext>
                </a:extLst>
              </p:cNvPr>
              <p:cNvSpPr/>
              <p:nvPr/>
            </p:nvSpPr>
            <p:spPr>
              <a:xfrm>
                <a:off x="264317" y="878681"/>
                <a:ext cx="1628775" cy="3045619"/>
              </a:xfrm>
              <a:prstGeom prst="roundRect">
                <a:avLst>
                  <a:gd name="adj" fmla="val 70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C15BC26-8ACA-4DF1-B0FB-3EAF07D7C40D}"/>
                  </a:ext>
                </a:extLst>
              </p:cNvPr>
              <p:cNvSpPr/>
              <p:nvPr/>
            </p:nvSpPr>
            <p:spPr>
              <a:xfrm>
                <a:off x="271131" y="878681"/>
                <a:ext cx="1613388" cy="76200"/>
              </a:xfrm>
              <a:custGeom>
                <a:avLst/>
                <a:gdLst>
                  <a:gd name="connsiteX0" fmla="*/ 106613 w 1613388"/>
                  <a:gd name="connsiteY0" fmla="*/ 0 h 76200"/>
                  <a:gd name="connsiteX1" fmla="*/ 1506774 w 1613388"/>
                  <a:gd name="connsiteY1" fmla="*/ 0 h 76200"/>
                  <a:gd name="connsiteX2" fmla="*/ 1612098 w 1613388"/>
                  <a:gd name="connsiteY2" fmla="*/ 69814 h 76200"/>
                  <a:gd name="connsiteX3" fmla="*/ 1613388 w 1613388"/>
                  <a:gd name="connsiteY3" fmla="*/ 76200 h 76200"/>
                  <a:gd name="connsiteX4" fmla="*/ 0 w 1613388"/>
                  <a:gd name="connsiteY4" fmla="*/ 76200 h 76200"/>
                  <a:gd name="connsiteX5" fmla="*/ 1289 w 1613388"/>
                  <a:gd name="connsiteY5" fmla="*/ 69814 h 76200"/>
                  <a:gd name="connsiteX6" fmla="*/ 106613 w 1613388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3388" h="76200">
                    <a:moveTo>
                      <a:pt x="106613" y="0"/>
                    </a:moveTo>
                    <a:lnTo>
                      <a:pt x="1506774" y="0"/>
                    </a:lnTo>
                    <a:cubicBezTo>
                      <a:pt x="1554122" y="0"/>
                      <a:pt x="1594745" y="28787"/>
                      <a:pt x="1612098" y="69814"/>
                    </a:cubicBezTo>
                    <a:lnTo>
                      <a:pt x="1613388" y="76200"/>
                    </a:lnTo>
                    <a:lnTo>
                      <a:pt x="0" y="76200"/>
                    </a:lnTo>
                    <a:lnTo>
                      <a:pt x="1289" y="69814"/>
                    </a:lnTo>
                    <a:cubicBezTo>
                      <a:pt x="18642" y="28787"/>
                      <a:pt x="59266" y="0"/>
                      <a:pt x="106613" y="0"/>
                    </a:cubicBezTo>
                    <a:close/>
                  </a:path>
                </a:pathLst>
              </a:custGeom>
              <a:solidFill>
                <a:srgbClr val="0FA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A95F527-DA03-40DD-ACB5-AA9D90B29F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660" t="3467" r="17235" b="29427"/>
            <a:stretch/>
          </p:blipFill>
          <p:spPr>
            <a:xfrm>
              <a:off x="3896192" y="1418870"/>
              <a:ext cx="1360514" cy="1360514"/>
            </a:xfrm>
            <a:custGeom>
              <a:avLst/>
              <a:gdLst>
                <a:gd name="connsiteX0" fmla="*/ 680257 w 1360514"/>
                <a:gd name="connsiteY0" fmla="*/ 0 h 1360514"/>
                <a:gd name="connsiteX1" fmla="*/ 1360514 w 1360514"/>
                <a:gd name="connsiteY1" fmla="*/ 680257 h 1360514"/>
                <a:gd name="connsiteX2" fmla="*/ 680257 w 1360514"/>
                <a:gd name="connsiteY2" fmla="*/ 1360514 h 1360514"/>
                <a:gd name="connsiteX3" fmla="*/ 0 w 1360514"/>
                <a:gd name="connsiteY3" fmla="*/ 680257 h 1360514"/>
                <a:gd name="connsiteX4" fmla="*/ 680257 w 1360514"/>
                <a:gd name="connsiteY4" fmla="*/ 0 h 13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514" h="1360514">
                  <a:moveTo>
                    <a:pt x="680257" y="0"/>
                  </a:moveTo>
                  <a:cubicBezTo>
                    <a:pt x="1055953" y="0"/>
                    <a:pt x="1360514" y="304561"/>
                    <a:pt x="1360514" y="680257"/>
                  </a:cubicBezTo>
                  <a:cubicBezTo>
                    <a:pt x="1360514" y="1055953"/>
                    <a:pt x="1055953" y="1360514"/>
                    <a:pt x="680257" y="1360514"/>
                  </a:cubicBezTo>
                  <a:cubicBezTo>
                    <a:pt x="304561" y="1360514"/>
                    <a:pt x="0" y="1055953"/>
                    <a:pt x="0" y="680257"/>
                  </a:cubicBezTo>
                  <a:cubicBezTo>
                    <a:pt x="0" y="304561"/>
                    <a:pt x="304561" y="0"/>
                    <a:pt x="680257" y="0"/>
                  </a:cubicBezTo>
                  <a:close/>
                </a:path>
              </a:pathLst>
            </a:custGeom>
          </p:spPr>
        </p:pic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96F67F1-E1B6-4C6D-8708-3BAA513C49FD}"/>
                </a:ext>
              </a:extLst>
            </p:cNvPr>
            <p:cNvSpPr/>
            <p:nvPr/>
          </p:nvSpPr>
          <p:spPr>
            <a:xfrm>
              <a:off x="3890949" y="1418870"/>
              <a:ext cx="1360513" cy="1360513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537259-F3CF-44F6-A78E-1D0056CF0513}"/>
                </a:ext>
              </a:extLst>
            </p:cNvPr>
            <p:cNvSpPr txBox="1"/>
            <p:nvPr/>
          </p:nvSpPr>
          <p:spPr>
            <a:xfrm>
              <a:off x="3746585" y="2938168"/>
              <a:ext cx="1738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Medium" panose="00000600000000000000" pitchFamily="2" charset="0"/>
                </a:rPr>
                <a:t>Nguyen Tuan Minh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120161-4C7E-4B91-ACA1-0BEC8F04CCA2}"/>
                </a:ext>
              </a:extLst>
            </p:cNvPr>
            <p:cNvCxnSpPr/>
            <p:nvPr/>
          </p:nvCxnSpPr>
          <p:spPr>
            <a:xfrm>
              <a:off x="3890949" y="3232212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02009AD-4C82-4BBD-9FEF-64B0F6DEE520}"/>
                </a:ext>
              </a:extLst>
            </p:cNvPr>
            <p:cNvSpPr txBox="1"/>
            <p:nvPr/>
          </p:nvSpPr>
          <p:spPr>
            <a:xfrm>
              <a:off x="3767314" y="3180140"/>
              <a:ext cx="1618583" cy="88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Back-end Developer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SIS Year 3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Major in Business Analytics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BA5F983-4CA8-4DBB-9E38-8986B10E6CE7}"/>
                </a:ext>
              </a:extLst>
            </p:cNvPr>
            <p:cNvCxnSpPr/>
            <p:nvPr/>
          </p:nvCxnSpPr>
          <p:spPr>
            <a:xfrm>
              <a:off x="3912901" y="3529649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A986020-627B-44E8-848A-08222B308C71}"/>
                </a:ext>
              </a:extLst>
            </p:cNvPr>
            <p:cNvCxnSpPr/>
            <p:nvPr/>
          </p:nvCxnSpPr>
          <p:spPr>
            <a:xfrm>
              <a:off x="3912901" y="3803969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BCC9F2-0207-4002-91F5-F369EB4A6E05}"/>
              </a:ext>
            </a:extLst>
          </p:cNvPr>
          <p:cNvGrpSpPr/>
          <p:nvPr/>
        </p:nvGrpSpPr>
        <p:grpSpPr>
          <a:xfrm>
            <a:off x="5450391" y="1099661"/>
            <a:ext cx="1785699" cy="3045619"/>
            <a:chOff x="5450391" y="1099661"/>
            <a:chExt cx="1785699" cy="304561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DFE4755-58AF-40CF-8904-FFE634CD85A7}"/>
                </a:ext>
              </a:extLst>
            </p:cNvPr>
            <p:cNvGrpSpPr/>
            <p:nvPr/>
          </p:nvGrpSpPr>
          <p:grpSpPr>
            <a:xfrm>
              <a:off x="5499149" y="1099661"/>
              <a:ext cx="1628775" cy="3045619"/>
              <a:chOff x="264317" y="878681"/>
              <a:chExt cx="1628775" cy="3045619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51C1C5C0-1725-4CA1-82EA-A5E8C76E864A}"/>
                  </a:ext>
                </a:extLst>
              </p:cNvPr>
              <p:cNvSpPr/>
              <p:nvPr/>
            </p:nvSpPr>
            <p:spPr>
              <a:xfrm>
                <a:off x="264317" y="878681"/>
                <a:ext cx="1628775" cy="3045619"/>
              </a:xfrm>
              <a:prstGeom prst="roundRect">
                <a:avLst>
                  <a:gd name="adj" fmla="val 70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14CD9C8-1AE9-4120-971E-7DC0B62B784E}"/>
                  </a:ext>
                </a:extLst>
              </p:cNvPr>
              <p:cNvSpPr/>
              <p:nvPr/>
            </p:nvSpPr>
            <p:spPr>
              <a:xfrm>
                <a:off x="271131" y="878681"/>
                <a:ext cx="1613388" cy="76200"/>
              </a:xfrm>
              <a:custGeom>
                <a:avLst/>
                <a:gdLst>
                  <a:gd name="connsiteX0" fmla="*/ 106613 w 1613388"/>
                  <a:gd name="connsiteY0" fmla="*/ 0 h 76200"/>
                  <a:gd name="connsiteX1" fmla="*/ 1506774 w 1613388"/>
                  <a:gd name="connsiteY1" fmla="*/ 0 h 76200"/>
                  <a:gd name="connsiteX2" fmla="*/ 1612098 w 1613388"/>
                  <a:gd name="connsiteY2" fmla="*/ 69814 h 76200"/>
                  <a:gd name="connsiteX3" fmla="*/ 1613388 w 1613388"/>
                  <a:gd name="connsiteY3" fmla="*/ 76200 h 76200"/>
                  <a:gd name="connsiteX4" fmla="*/ 0 w 1613388"/>
                  <a:gd name="connsiteY4" fmla="*/ 76200 h 76200"/>
                  <a:gd name="connsiteX5" fmla="*/ 1289 w 1613388"/>
                  <a:gd name="connsiteY5" fmla="*/ 69814 h 76200"/>
                  <a:gd name="connsiteX6" fmla="*/ 106613 w 1613388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3388" h="76200">
                    <a:moveTo>
                      <a:pt x="106613" y="0"/>
                    </a:moveTo>
                    <a:lnTo>
                      <a:pt x="1506774" y="0"/>
                    </a:lnTo>
                    <a:cubicBezTo>
                      <a:pt x="1554122" y="0"/>
                      <a:pt x="1594745" y="28787"/>
                      <a:pt x="1612098" y="69814"/>
                    </a:cubicBezTo>
                    <a:lnTo>
                      <a:pt x="1613388" y="76200"/>
                    </a:lnTo>
                    <a:lnTo>
                      <a:pt x="0" y="76200"/>
                    </a:lnTo>
                    <a:lnTo>
                      <a:pt x="1289" y="69814"/>
                    </a:lnTo>
                    <a:cubicBezTo>
                      <a:pt x="18642" y="28787"/>
                      <a:pt x="59266" y="0"/>
                      <a:pt x="106613" y="0"/>
                    </a:cubicBezTo>
                    <a:close/>
                  </a:path>
                </a:pathLst>
              </a:custGeom>
              <a:solidFill>
                <a:srgbClr val="0FA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 descr="A person sitting in a restaurant&#10;&#10;Description automatically generated">
              <a:extLst>
                <a:ext uri="{FF2B5EF4-FFF2-40B4-BE49-F238E27FC236}">
                  <a16:creationId xmlns:a16="http://schemas.microsoft.com/office/drawing/2014/main" id="{9D0F059E-4326-4345-A328-2A1FFFFF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7420" t="2593" r="2605" b="37426"/>
            <a:stretch>
              <a:fillRect/>
            </a:stretch>
          </p:blipFill>
          <p:spPr>
            <a:xfrm>
              <a:off x="5643854" y="1432334"/>
              <a:ext cx="1360514" cy="1360514"/>
            </a:xfrm>
            <a:custGeom>
              <a:avLst/>
              <a:gdLst>
                <a:gd name="connsiteX0" fmla="*/ 680257 w 1360514"/>
                <a:gd name="connsiteY0" fmla="*/ 0 h 1360514"/>
                <a:gd name="connsiteX1" fmla="*/ 1360514 w 1360514"/>
                <a:gd name="connsiteY1" fmla="*/ 680257 h 1360514"/>
                <a:gd name="connsiteX2" fmla="*/ 680257 w 1360514"/>
                <a:gd name="connsiteY2" fmla="*/ 1360514 h 1360514"/>
                <a:gd name="connsiteX3" fmla="*/ 0 w 1360514"/>
                <a:gd name="connsiteY3" fmla="*/ 680257 h 1360514"/>
                <a:gd name="connsiteX4" fmla="*/ 680257 w 1360514"/>
                <a:gd name="connsiteY4" fmla="*/ 0 h 13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514" h="1360514">
                  <a:moveTo>
                    <a:pt x="680257" y="0"/>
                  </a:moveTo>
                  <a:cubicBezTo>
                    <a:pt x="1055953" y="0"/>
                    <a:pt x="1360514" y="304561"/>
                    <a:pt x="1360514" y="680257"/>
                  </a:cubicBezTo>
                  <a:cubicBezTo>
                    <a:pt x="1360514" y="1055953"/>
                    <a:pt x="1055953" y="1360514"/>
                    <a:pt x="680257" y="1360514"/>
                  </a:cubicBezTo>
                  <a:cubicBezTo>
                    <a:pt x="304561" y="1360514"/>
                    <a:pt x="0" y="1055953"/>
                    <a:pt x="0" y="680257"/>
                  </a:cubicBezTo>
                  <a:cubicBezTo>
                    <a:pt x="0" y="304561"/>
                    <a:pt x="304561" y="0"/>
                    <a:pt x="680257" y="0"/>
                  </a:cubicBezTo>
                  <a:close/>
                </a:path>
              </a:pathLst>
            </a:custGeom>
          </p:spPr>
        </p:pic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47DCD91-A842-48F2-80B3-54AF61A9894F}"/>
                </a:ext>
              </a:extLst>
            </p:cNvPr>
            <p:cNvSpPr/>
            <p:nvPr/>
          </p:nvSpPr>
          <p:spPr>
            <a:xfrm>
              <a:off x="5631828" y="1424714"/>
              <a:ext cx="1360513" cy="1360513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947F3AF-AED8-4C26-9804-9F857833199E}"/>
                </a:ext>
              </a:extLst>
            </p:cNvPr>
            <p:cNvSpPr txBox="1"/>
            <p:nvPr/>
          </p:nvSpPr>
          <p:spPr>
            <a:xfrm>
              <a:off x="5497306" y="2938168"/>
              <a:ext cx="1738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Medium" panose="00000600000000000000" pitchFamily="2" charset="0"/>
                </a:rPr>
                <a:t>Nguyen Truong An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6D54849-1AA7-4543-BA9C-5917CC51F273}"/>
                </a:ext>
              </a:extLst>
            </p:cNvPr>
            <p:cNvCxnSpPr/>
            <p:nvPr/>
          </p:nvCxnSpPr>
          <p:spPr>
            <a:xfrm>
              <a:off x="5659094" y="3232212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04F4BA1-BDBC-4B85-ADA5-38D99543FCB1}"/>
                </a:ext>
              </a:extLst>
            </p:cNvPr>
            <p:cNvSpPr txBox="1"/>
            <p:nvPr/>
          </p:nvSpPr>
          <p:spPr>
            <a:xfrm>
              <a:off x="5450391" y="3161546"/>
              <a:ext cx="1721016" cy="88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Back-end Developer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SIS Year 3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Major in Business Analytics</a:t>
              </a:r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DCD23E0-BFEB-4E01-B195-3B1AFC5EF96F}"/>
                </a:ext>
              </a:extLst>
            </p:cNvPr>
            <p:cNvCxnSpPr/>
            <p:nvPr/>
          </p:nvCxnSpPr>
          <p:spPr>
            <a:xfrm>
              <a:off x="5679798" y="3511055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F59F063-FBDA-4B97-839A-D5C4DD55DED7}"/>
                </a:ext>
              </a:extLst>
            </p:cNvPr>
            <p:cNvCxnSpPr/>
            <p:nvPr/>
          </p:nvCxnSpPr>
          <p:spPr>
            <a:xfrm>
              <a:off x="5679798" y="3785375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0F0DCB5-8C34-4BCC-821B-E77AB31A756F}"/>
              </a:ext>
            </a:extLst>
          </p:cNvPr>
          <p:cNvGrpSpPr/>
          <p:nvPr/>
        </p:nvGrpSpPr>
        <p:grpSpPr>
          <a:xfrm>
            <a:off x="7221233" y="1086564"/>
            <a:ext cx="1738784" cy="3058716"/>
            <a:chOff x="7221233" y="1086564"/>
            <a:chExt cx="1738784" cy="30587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7481322-311D-4D36-917E-66AD0FE85603}"/>
                </a:ext>
              </a:extLst>
            </p:cNvPr>
            <p:cNvGrpSpPr/>
            <p:nvPr/>
          </p:nvGrpSpPr>
          <p:grpSpPr>
            <a:xfrm>
              <a:off x="7244094" y="1086564"/>
              <a:ext cx="1628775" cy="3058716"/>
              <a:chOff x="264317" y="878681"/>
              <a:chExt cx="1628775" cy="3058716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58E639D-4E03-4ED8-AF90-DB071CAAFEEA}"/>
                  </a:ext>
                </a:extLst>
              </p:cNvPr>
              <p:cNvSpPr/>
              <p:nvPr/>
            </p:nvSpPr>
            <p:spPr>
              <a:xfrm>
                <a:off x="264317" y="878681"/>
                <a:ext cx="1628775" cy="3058716"/>
              </a:xfrm>
              <a:prstGeom prst="roundRect">
                <a:avLst>
                  <a:gd name="adj" fmla="val 70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77153F7-8FEC-490C-846F-2F7F295BCF73}"/>
                  </a:ext>
                </a:extLst>
              </p:cNvPr>
              <p:cNvSpPr/>
              <p:nvPr/>
            </p:nvSpPr>
            <p:spPr>
              <a:xfrm>
                <a:off x="271131" y="878681"/>
                <a:ext cx="1613388" cy="76200"/>
              </a:xfrm>
              <a:custGeom>
                <a:avLst/>
                <a:gdLst>
                  <a:gd name="connsiteX0" fmla="*/ 106613 w 1613388"/>
                  <a:gd name="connsiteY0" fmla="*/ 0 h 76200"/>
                  <a:gd name="connsiteX1" fmla="*/ 1506774 w 1613388"/>
                  <a:gd name="connsiteY1" fmla="*/ 0 h 76200"/>
                  <a:gd name="connsiteX2" fmla="*/ 1612098 w 1613388"/>
                  <a:gd name="connsiteY2" fmla="*/ 69814 h 76200"/>
                  <a:gd name="connsiteX3" fmla="*/ 1613388 w 1613388"/>
                  <a:gd name="connsiteY3" fmla="*/ 76200 h 76200"/>
                  <a:gd name="connsiteX4" fmla="*/ 0 w 1613388"/>
                  <a:gd name="connsiteY4" fmla="*/ 76200 h 76200"/>
                  <a:gd name="connsiteX5" fmla="*/ 1289 w 1613388"/>
                  <a:gd name="connsiteY5" fmla="*/ 69814 h 76200"/>
                  <a:gd name="connsiteX6" fmla="*/ 106613 w 1613388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3388" h="76200">
                    <a:moveTo>
                      <a:pt x="106613" y="0"/>
                    </a:moveTo>
                    <a:lnTo>
                      <a:pt x="1506774" y="0"/>
                    </a:lnTo>
                    <a:cubicBezTo>
                      <a:pt x="1554122" y="0"/>
                      <a:pt x="1594745" y="28787"/>
                      <a:pt x="1612098" y="69814"/>
                    </a:cubicBezTo>
                    <a:lnTo>
                      <a:pt x="1613388" y="76200"/>
                    </a:lnTo>
                    <a:lnTo>
                      <a:pt x="0" y="76200"/>
                    </a:lnTo>
                    <a:lnTo>
                      <a:pt x="1289" y="69814"/>
                    </a:lnTo>
                    <a:cubicBezTo>
                      <a:pt x="18642" y="28787"/>
                      <a:pt x="59266" y="0"/>
                      <a:pt x="106613" y="0"/>
                    </a:cubicBezTo>
                    <a:close/>
                  </a:path>
                </a:pathLst>
              </a:custGeom>
              <a:solidFill>
                <a:srgbClr val="0FA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AA9FEDB-7188-4713-A0BE-A2A84D1B8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777" t="38254" r="23955" b="32388"/>
            <a:stretch/>
          </p:blipFill>
          <p:spPr>
            <a:xfrm>
              <a:off x="7388673" y="1432334"/>
              <a:ext cx="1360514" cy="1360514"/>
            </a:xfrm>
            <a:custGeom>
              <a:avLst/>
              <a:gdLst>
                <a:gd name="connsiteX0" fmla="*/ 680257 w 1360514"/>
                <a:gd name="connsiteY0" fmla="*/ 0 h 1360514"/>
                <a:gd name="connsiteX1" fmla="*/ 1360514 w 1360514"/>
                <a:gd name="connsiteY1" fmla="*/ 680257 h 1360514"/>
                <a:gd name="connsiteX2" fmla="*/ 680257 w 1360514"/>
                <a:gd name="connsiteY2" fmla="*/ 1360514 h 1360514"/>
                <a:gd name="connsiteX3" fmla="*/ 0 w 1360514"/>
                <a:gd name="connsiteY3" fmla="*/ 680257 h 1360514"/>
                <a:gd name="connsiteX4" fmla="*/ 680257 w 1360514"/>
                <a:gd name="connsiteY4" fmla="*/ 0 h 13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0514" h="1360514">
                  <a:moveTo>
                    <a:pt x="680257" y="0"/>
                  </a:moveTo>
                  <a:cubicBezTo>
                    <a:pt x="1055953" y="0"/>
                    <a:pt x="1360514" y="304561"/>
                    <a:pt x="1360514" y="680257"/>
                  </a:cubicBezTo>
                  <a:cubicBezTo>
                    <a:pt x="1360514" y="1055953"/>
                    <a:pt x="1055953" y="1360514"/>
                    <a:pt x="680257" y="1360514"/>
                  </a:cubicBezTo>
                  <a:cubicBezTo>
                    <a:pt x="304561" y="1360514"/>
                    <a:pt x="0" y="1055953"/>
                    <a:pt x="0" y="680257"/>
                  </a:cubicBezTo>
                  <a:cubicBezTo>
                    <a:pt x="0" y="304561"/>
                    <a:pt x="304561" y="0"/>
                    <a:pt x="680257" y="0"/>
                  </a:cubicBezTo>
                  <a:close/>
                </a:path>
              </a:pathLst>
            </a:cu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C00DF2C-DA31-4854-AF60-57ECC218CD02}"/>
                </a:ext>
              </a:extLst>
            </p:cNvPr>
            <p:cNvSpPr/>
            <p:nvPr/>
          </p:nvSpPr>
          <p:spPr>
            <a:xfrm>
              <a:off x="7374729" y="1424714"/>
              <a:ext cx="1360513" cy="1360513"/>
            </a:xfrm>
            <a:prstGeom prst="ellipse">
              <a:avLst/>
            </a:prstGeom>
            <a:noFill/>
            <a:ln>
              <a:solidFill>
                <a:schemeClr val="accent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7D06528-40F3-4285-A4BC-8E261F78AF67}"/>
                </a:ext>
              </a:extLst>
            </p:cNvPr>
            <p:cNvSpPr txBox="1"/>
            <p:nvPr/>
          </p:nvSpPr>
          <p:spPr>
            <a:xfrm>
              <a:off x="7221233" y="2938168"/>
              <a:ext cx="1738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Medium" panose="00000600000000000000" pitchFamily="2" charset="0"/>
                </a:rPr>
                <a:t>Nguyen Phuong Ha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1E57E28-27BD-493E-BDCD-82A3117EB5A2}"/>
                </a:ext>
              </a:extLst>
            </p:cNvPr>
            <p:cNvCxnSpPr/>
            <p:nvPr/>
          </p:nvCxnSpPr>
          <p:spPr>
            <a:xfrm>
              <a:off x="7403913" y="3232212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3AAC2B-B011-4B83-B061-DCD67DA02698}"/>
                </a:ext>
              </a:extLst>
            </p:cNvPr>
            <p:cNvSpPr txBox="1"/>
            <p:nvPr/>
          </p:nvSpPr>
          <p:spPr>
            <a:xfrm>
              <a:off x="7301331" y="3161546"/>
              <a:ext cx="1525669" cy="882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Business Developer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SOB Year 2</a:t>
              </a:r>
            </a:p>
            <a:p>
              <a:pPr algn="ctr">
                <a:lnSpc>
                  <a:spcPct val="200000"/>
                </a:lnSpc>
              </a:pPr>
              <a:r>
                <a:rPr lang="en-US" sz="900">
                  <a:latin typeface="#9Slide03 Quicksand" panose="00000500000000000000" pitchFamily="2" charset="0"/>
                </a:rPr>
                <a:t>Major in Finance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227742-6C92-4787-A3C6-ADADB9D28C5C}"/>
                </a:ext>
              </a:extLst>
            </p:cNvPr>
            <p:cNvCxnSpPr/>
            <p:nvPr/>
          </p:nvCxnSpPr>
          <p:spPr>
            <a:xfrm>
              <a:off x="7408818" y="3511055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EEB802-9A28-41E5-B280-618F958C379F}"/>
                </a:ext>
              </a:extLst>
            </p:cNvPr>
            <p:cNvCxnSpPr/>
            <p:nvPr/>
          </p:nvCxnSpPr>
          <p:spPr>
            <a:xfrm>
              <a:off x="7408818" y="3785375"/>
              <a:ext cx="1282393" cy="0"/>
            </a:xfrm>
            <a:prstGeom prst="line">
              <a:avLst/>
            </a:prstGeom>
            <a:ln>
              <a:solidFill>
                <a:srgbClr val="1DD6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95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44E9B-F9FA-46B1-BB7B-10D4723D663A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>
            <a:off x="201696" y="187824"/>
            <a:ext cx="385799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What we are solving</a:t>
            </a:r>
            <a:endParaRPr>
              <a:solidFill>
                <a:schemeClr val="accent2">
                  <a:lumMod val="75000"/>
                  <a:lumOff val="25000"/>
                </a:schemeClr>
              </a:solidFill>
              <a:latin typeface="#9Slide03 Montserrat Bold" panose="00000800000000000000" pitchFamily="2" charset="0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166039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INDUSTRIAL BUILDINGS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46351" y="4282894"/>
            <a:ext cx="1698215" cy="553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#9Slide03 Montserrat Bold" panose="00000800000000000000" pitchFamily="2" charset="0"/>
              </a:rPr>
              <a:t>OUR VISION </a:t>
            </a:r>
            <a:endParaRPr>
              <a:solidFill>
                <a:schemeClr val="dk1"/>
              </a:solidFill>
              <a:latin typeface="#9Slide03 Montserrat Bold" panose="00000800000000000000" pitchFamily="2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C4BE89-6305-6C4F-9D5B-E771AB6FD361}"/>
              </a:ext>
            </a:extLst>
          </p:cNvPr>
          <p:cNvCxnSpPr>
            <a:cxnSpLocks/>
          </p:cNvCxnSpPr>
          <p:nvPr/>
        </p:nvCxnSpPr>
        <p:spPr>
          <a:xfrm>
            <a:off x="0" y="3976627"/>
            <a:ext cx="9144000" cy="0"/>
          </a:xfrm>
          <a:prstGeom prst="line">
            <a:avLst/>
          </a:prstGeom>
          <a:ln w="28575"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135;p25">
            <a:extLst>
              <a:ext uri="{FF2B5EF4-FFF2-40B4-BE49-F238E27FC236}">
                <a16:creationId xmlns:a16="http://schemas.microsoft.com/office/drawing/2014/main" id="{AFF1FF1C-30A7-1440-8B18-D53BB553493C}"/>
              </a:ext>
            </a:extLst>
          </p:cNvPr>
          <p:cNvSpPr/>
          <p:nvPr/>
        </p:nvSpPr>
        <p:spPr>
          <a:xfrm rot="-5400000" flipH="1">
            <a:off x="1079337" y="-170862"/>
            <a:ext cx="843464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7;p28">
            <a:extLst>
              <a:ext uri="{FF2B5EF4-FFF2-40B4-BE49-F238E27FC236}">
                <a16:creationId xmlns:a16="http://schemas.microsoft.com/office/drawing/2014/main" id="{E1882A55-5B1A-6844-BA00-6F670391DFFD}"/>
              </a:ext>
            </a:extLst>
          </p:cNvPr>
          <p:cNvSpPr txBox="1">
            <a:spLocks/>
          </p:cNvSpPr>
          <p:nvPr/>
        </p:nvSpPr>
        <p:spPr>
          <a:xfrm>
            <a:off x="587343" y="740478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Lack of financial knowledge </a:t>
            </a:r>
          </a:p>
          <a:p>
            <a:pPr marL="0" indent="0"/>
            <a:endParaRPr lang="es" sz="1050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5931E6-5B41-2C40-AC95-383BFAF9C907}"/>
              </a:ext>
            </a:extLst>
          </p:cNvPr>
          <p:cNvCxnSpPr>
            <a:cxnSpLocks/>
          </p:cNvCxnSpPr>
          <p:nvPr/>
        </p:nvCxnSpPr>
        <p:spPr>
          <a:xfrm>
            <a:off x="417089" y="1055654"/>
            <a:ext cx="22397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177;p28">
            <a:extLst>
              <a:ext uri="{FF2B5EF4-FFF2-40B4-BE49-F238E27FC236}">
                <a16:creationId xmlns:a16="http://schemas.microsoft.com/office/drawing/2014/main" id="{057CD659-6443-4B4D-BB9B-B54F4966134C}"/>
              </a:ext>
            </a:extLst>
          </p:cNvPr>
          <p:cNvSpPr txBox="1">
            <a:spLocks/>
          </p:cNvSpPr>
          <p:nvPr/>
        </p:nvSpPr>
        <p:spPr>
          <a:xfrm>
            <a:off x="455189" y="1068245"/>
            <a:ext cx="2388592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47% of Singaporeans understand the need for risk diversification</a:t>
            </a:r>
            <a:r>
              <a:rPr lang="es" sz="900" baseline="30000">
                <a:solidFill>
                  <a:schemeClr val="bg1"/>
                </a:solidFill>
                <a:latin typeface="#9Slide03 Quicksand" panose="00000500000000000000" pitchFamily="2" charset="0"/>
              </a:rPr>
              <a:t>1 </a:t>
            </a:r>
          </a:p>
          <a:p>
            <a:pPr marL="0" indent="0"/>
            <a:endParaRPr lang="es" sz="900">
              <a:solidFill>
                <a:schemeClr val="bg1"/>
              </a:solidFill>
              <a:latin typeface="#9Slide03 Quicksand" panose="00000500000000000000" pitchFamily="2" charset="0"/>
            </a:endParaRPr>
          </a:p>
          <a:p>
            <a:pPr marL="0" indent="0"/>
            <a:endParaRPr lang="es" sz="900">
              <a:solidFill>
                <a:schemeClr val="bg1"/>
              </a:solidFill>
              <a:latin typeface="#9Slide03 Quicksand" panose="00000500000000000000" pitchFamily="2" charset="0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256946" y="830954"/>
            <a:ext cx="273321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bg1"/>
                </a:solidFill>
                <a:latin typeface="#9Slide03 Montserrat Bold" panose="00000800000000000000" pitchFamily="2" charset="0"/>
              </a:rPr>
              <a:t>1</a:t>
            </a:r>
            <a:endParaRPr sz="3000" b="1">
              <a:solidFill>
                <a:schemeClr val="bg1"/>
              </a:solidFill>
              <a:latin typeface="#9Slide03 Montserrat Bold" panose="00000800000000000000" pitchFamily="2" charset="0"/>
            </a:endParaRPr>
          </a:p>
        </p:txBody>
      </p:sp>
      <p:sp>
        <p:nvSpPr>
          <p:cNvPr id="26" name="Google Shape;135;p25">
            <a:extLst>
              <a:ext uri="{FF2B5EF4-FFF2-40B4-BE49-F238E27FC236}">
                <a16:creationId xmlns:a16="http://schemas.microsoft.com/office/drawing/2014/main" id="{18B1291D-66F5-614B-B17F-F08596271BBB}"/>
              </a:ext>
            </a:extLst>
          </p:cNvPr>
          <p:cNvSpPr/>
          <p:nvPr/>
        </p:nvSpPr>
        <p:spPr>
          <a:xfrm rot="-5400000" flipH="1">
            <a:off x="1078982" y="902014"/>
            <a:ext cx="848514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84;p28">
            <a:extLst>
              <a:ext uri="{FF2B5EF4-FFF2-40B4-BE49-F238E27FC236}">
                <a16:creationId xmlns:a16="http://schemas.microsoft.com/office/drawing/2014/main" id="{5C2D71A1-CB2A-1744-86B4-42A76CBCD36B}"/>
              </a:ext>
            </a:extLst>
          </p:cNvPr>
          <p:cNvSpPr txBox="1">
            <a:spLocks/>
          </p:cNvSpPr>
          <p:nvPr/>
        </p:nvSpPr>
        <p:spPr>
          <a:xfrm>
            <a:off x="216114" y="1900074"/>
            <a:ext cx="27332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n-US" sz="3000" b="1">
                <a:solidFill>
                  <a:schemeClr val="bg1"/>
                </a:solidFill>
                <a:latin typeface="#9Slide03 Montserrat Bold" panose="00000800000000000000" pitchFamily="2" charset="0"/>
              </a:rPr>
              <a:t>2</a:t>
            </a:r>
          </a:p>
        </p:txBody>
      </p:sp>
      <p:sp>
        <p:nvSpPr>
          <p:cNvPr id="28" name="Google Shape;177;p28">
            <a:extLst>
              <a:ext uri="{FF2B5EF4-FFF2-40B4-BE49-F238E27FC236}">
                <a16:creationId xmlns:a16="http://schemas.microsoft.com/office/drawing/2014/main" id="{97014879-C8A4-2D4D-91B9-C4AFE8A16321}"/>
              </a:ext>
            </a:extLst>
          </p:cNvPr>
          <p:cNvSpPr txBox="1">
            <a:spLocks/>
          </p:cNvSpPr>
          <p:nvPr/>
        </p:nvSpPr>
        <p:spPr>
          <a:xfrm>
            <a:off x="558768" y="1813995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Too much information/noise  </a:t>
            </a:r>
          </a:p>
          <a:p>
            <a:pPr marL="0" indent="0"/>
            <a:endParaRPr lang="es" sz="1100" b="1">
              <a:solidFill>
                <a:schemeClr val="bg1"/>
              </a:solidFill>
            </a:endParaRPr>
          </a:p>
        </p:txBody>
      </p:sp>
      <p:sp>
        <p:nvSpPr>
          <p:cNvPr id="29" name="Google Shape;177;p28">
            <a:extLst>
              <a:ext uri="{FF2B5EF4-FFF2-40B4-BE49-F238E27FC236}">
                <a16:creationId xmlns:a16="http://schemas.microsoft.com/office/drawing/2014/main" id="{93ABB22A-4505-7544-BBA4-7E94185F4F39}"/>
              </a:ext>
            </a:extLst>
          </p:cNvPr>
          <p:cNvSpPr txBox="1">
            <a:spLocks/>
          </p:cNvSpPr>
          <p:nvPr/>
        </p:nvSpPr>
        <p:spPr>
          <a:xfrm>
            <a:off x="482568" y="2143081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There are too many news outlets from newspaper, blogs, research, reports. </a:t>
            </a:r>
          </a:p>
          <a:p>
            <a:pPr marL="0" indent="0"/>
            <a:endParaRPr lang="es" sz="90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7EED33-D6D4-1541-80E3-A4B5206369F3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89435" y="2143824"/>
            <a:ext cx="2176922" cy="299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135;p25">
            <a:extLst>
              <a:ext uri="{FF2B5EF4-FFF2-40B4-BE49-F238E27FC236}">
                <a16:creationId xmlns:a16="http://schemas.microsoft.com/office/drawing/2014/main" id="{EECECDC8-4F8C-974C-9F61-F0A07DDD98A1}"/>
              </a:ext>
            </a:extLst>
          </p:cNvPr>
          <p:cNvSpPr/>
          <p:nvPr/>
        </p:nvSpPr>
        <p:spPr>
          <a:xfrm rot="-5400000" flipH="1">
            <a:off x="1076812" y="1970139"/>
            <a:ext cx="848514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77;p28">
            <a:extLst>
              <a:ext uri="{FF2B5EF4-FFF2-40B4-BE49-F238E27FC236}">
                <a16:creationId xmlns:a16="http://schemas.microsoft.com/office/drawing/2014/main" id="{64883825-FED1-3649-8C10-B4CA4AB712B1}"/>
              </a:ext>
            </a:extLst>
          </p:cNvPr>
          <p:cNvSpPr txBox="1">
            <a:spLocks/>
          </p:cNvSpPr>
          <p:nvPr/>
        </p:nvSpPr>
        <p:spPr>
          <a:xfrm>
            <a:off x="406368" y="2882731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Inability to find suitable products   </a:t>
            </a:r>
          </a:p>
          <a:p>
            <a:pPr marL="0" indent="0"/>
            <a:endParaRPr lang="es" sz="1100" b="1">
              <a:solidFill>
                <a:schemeClr val="bg1"/>
              </a:solidFill>
            </a:endParaRPr>
          </a:p>
        </p:txBody>
      </p:sp>
      <p:sp>
        <p:nvSpPr>
          <p:cNvPr id="36" name="Google Shape;184;p28">
            <a:extLst>
              <a:ext uri="{FF2B5EF4-FFF2-40B4-BE49-F238E27FC236}">
                <a16:creationId xmlns:a16="http://schemas.microsoft.com/office/drawing/2014/main" id="{0D85F2DF-9BC0-FB41-9E07-D0A16875B586}"/>
              </a:ext>
            </a:extLst>
          </p:cNvPr>
          <p:cNvSpPr txBox="1">
            <a:spLocks/>
          </p:cNvSpPr>
          <p:nvPr/>
        </p:nvSpPr>
        <p:spPr>
          <a:xfrm>
            <a:off x="196638" y="2988833"/>
            <a:ext cx="273321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n-US" sz="3000" b="1">
                <a:solidFill>
                  <a:schemeClr val="bg1"/>
                </a:solidFill>
                <a:latin typeface="#9Slide03 Montserrat Bold" panose="00000800000000000000" pitchFamily="2" charset="0"/>
              </a:rPr>
              <a:t>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BBD96E6-7866-9446-8CEA-7695881FEF3D}"/>
              </a:ext>
            </a:extLst>
          </p:cNvPr>
          <p:cNvCxnSpPr>
            <a:cxnSpLocks/>
          </p:cNvCxnSpPr>
          <p:nvPr/>
        </p:nvCxnSpPr>
        <p:spPr>
          <a:xfrm>
            <a:off x="406368" y="3199530"/>
            <a:ext cx="225046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oogle Shape;177;p28">
            <a:extLst>
              <a:ext uri="{FF2B5EF4-FFF2-40B4-BE49-F238E27FC236}">
                <a16:creationId xmlns:a16="http://schemas.microsoft.com/office/drawing/2014/main" id="{672CAD2D-D630-0C40-A3C1-48E0D7521874}"/>
              </a:ext>
            </a:extLst>
          </p:cNvPr>
          <p:cNvSpPr txBox="1">
            <a:spLocks/>
          </p:cNvSpPr>
          <p:nvPr/>
        </p:nvSpPr>
        <p:spPr>
          <a:xfrm>
            <a:off x="482568" y="3216079"/>
            <a:ext cx="2174264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There is a lack of products that are catered to novice traders. </a:t>
            </a:r>
          </a:p>
        </p:txBody>
      </p:sp>
      <p:sp>
        <p:nvSpPr>
          <p:cNvPr id="43" name="Google Shape;135;p25">
            <a:extLst>
              <a:ext uri="{FF2B5EF4-FFF2-40B4-BE49-F238E27FC236}">
                <a16:creationId xmlns:a16="http://schemas.microsoft.com/office/drawing/2014/main" id="{7D8812A7-235B-7744-BA9C-91F82B98F485}"/>
              </a:ext>
            </a:extLst>
          </p:cNvPr>
          <p:cNvSpPr/>
          <p:nvPr/>
        </p:nvSpPr>
        <p:spPr>
          <a:xfrm rot="-5400000" flipH="1">
            <a:off x="4860483" y="-138312"/>
            <a:ext cx="891300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7;p28">
            <a:extLst>
              <a:ext uri="{FF2B5EF4-FFF2-40B4-BE49-F238E27FC236}">
                <a16:creationId xmlns:a16="http://schemas.microsoft.com/office/drawing/2014/main" id="{883B9C32-4C7D-C544-AB22-1562E5482363}"/>
              </a:ext>
            </a:extLst>
          </p:cNvPr>
          <p:cNvSpPr txBox="1">
            <a:spLocks/>
          </p:cNvSpPr>
          <p:nvPr/>
        </p:nvSpPr>
        <p:spPr>
          <a:xfrm>
            <a:off x="3992767" y="672383"/>
            <a:ext cx="293215" cy="927633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b="1">
                <a:solidFill>
                  <a:schemeClr val="bg1"/>
                </a:solidFill>
                <a:latin typeface="#9Slide03 Montserrat" panose="00000500000000000000" pitchFamily="2" charset="0"/>
              </a:rPr>
              <a:t>Individuals</a:t>
            </a:r>
            <a:r>
              <a:rPr lang="es" b="1">
                <a:solidFill>
                  <a:schemeClr val="bg1"/>
                </a:solidFill>
              </a:rPr>
              <a:t> </a:t>
            </a:r>
          </a:p>
          <a:p>
            <a:pPr marL="0" indent="0"/>
            <a:endParaRPr lang="es" b="1">
              <a:solidFill>
                <a:schemeClr val="bg1"/>
              </a:solidFill>
            </a:endParaRPr>
          </a:p>
        </p:txBody>
      </p:sp>
      <p:sp>
        <p:nvSpPr>
          <p:cNvPr id="46" name="Google Shape;177;p28">
            <a:extLst>
              <a:ext uri="{FF2B5EF4-FFF2-40B4-BE49-F238E27FC236}">
                <a16:creationId xmlns:a16="http://schemas.microsoft.com/office/drawing/2014/main" id="{7A5B80AF-457E-164F-88DA-B5BDBA8EA0FF}"/>
              </a:ext>
            </a:extLst>
          </p:cNvPr>
          <p:cNvSpPr txBox="1">
            <a:spLocks/>
          </p:cNvSpPr>
          <p:nvPr/>
        </p:nvSpPr>
        <p:spPr>
          <a:xfrm>
            <a:off x="4118494" y="740994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Engage in risky trades </a:t>
            </a:r>
          </a:p>
          <a:p>
            <a:pPr marL="0" indent="0" algn="ctr"/>
            <a:endParaRPr lang="es" sz="1050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880BC1-3B61-6A4C-89E1-1B17E2CC49E7}"/>
              </a:ext>
            </a:extLst>
          </p:cNvPr>
          <p:cNvCxnSpPr>
            <a:cxnSpLocks/>
          </p:cNvCxnSpPr>
          <p:nvPr/>
        </p:nvCxnSpPr>
        <p:spPr>
          <a:xfrm>
            <a:off x="4291253" y="1055654"/>
            <a:ext cx="22092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177;p28">
            <a:extLst>
              <a:ext uri="{FF2B5EF4-FFF2-40B4-BE49-F238E27FC236}">
                <a16:creationId xmlns:a16="http://schemas.microsoft.com/office/drawing/2014/main" id="{433ACA5B-B559-1347-8D1A-A446D9B5519D}"/>
              </a:ext>
            </a:extLst>
          </p:cNvPr>
          <p:cNvSpPr txBox="1">
            <a:spLocks/>
          </p:cNvSpPr>
          <p:nvPr/>
        </p:nvSpPr>
        <p:spPr>
          <a:xfrm>
            <a:off x="4212588" y="1080131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They risk losing money because they do not  understand their investments.  </a:t>
            </a:r>
          </a:p>
          <a:p>
            <a:pPr marL="0" indent="0"/>
            <a:endParaRPr lang="es" sz="900">
              <a:solidFill>
                <a:schemeClr val="bg1"/>
              </a:solidFill>
              <a:latin typeface="#9Slide03 Quicksand" panose="00000500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5BF73F-E5D8-914F-B8AD-CF63818D7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78"/>
          <a:stretch/>
        </p:blipFill>
        <p:spPr>
          <a:xfrm>
            <a:off x="6733471" y="725845"/>
            <a:ext cx="2302441" cy="708197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sp>
        <p:nvSpPr>
          <p:cNvPr id="50" name="Google Shape;135;p25">
            <a:extLst>
              <a:ext uri="{FF2B5EF4-FFF2-40B4-BE49-F238E27FC236}">
                <a16:creationId xmlns:a16="http://schemas.microsoft.com/office/drawing/2014/main" id="{FC0BD2F1-27B1-E144-8393-57394329F477}"/>
              </a:ext>
            </a:extLst>
          </p:cNvPr>
          <p:cNvSpPr/>
          <p:nvPr/>
        </p:nvSpPr>
        <p:spPr>
          <a:xfrm rot="-5400000" flipH="1">
            <a:off x="4860483" y="931053"/>
            <a:ext cx="891300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77;p28">
            <a:extLst>
              <a:ext uri="{FF2B5EF4-FFF2-40B4-BE49-F238E27FC236}">
                <a16:creationId xmlns:a16="http://schemas.microsoft.com/office/drawing/2014/main" id="{22437A2C-B009-9C44-922B-D3B685F36BE9}"/>
              </a:ext>
            </a:extLst>
          </p:cNvPr>
          <p:cNvSpPr txBox="1">
            <a:spLocks/>
          </p:cNvSpPr>
          <p:nvPr/>
        </p:nvSpPr>
        <p:spPr>
          <a:xfrm>
            <a:off x="3987496" y="1790475"/>
            <a:ext cx="298486" cy="785173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b="1">
                <a:solidFill>
                  <a:schemeClr val="bg1"/>
                </a:solidFill>
                <a:latin typeface="#9Slide03 Montserrat" panose="00000500000000000000" pitchFamily="2" charset="0"/>
              </a:rPr>
              <a:t>Markets</a:t>
            </a:r>
          </a:p>
          <a:p>
            <a:pPr marL="0" indent="0"/>
            <a:endParaRPr lang="es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sp>
        <p:nvSpPr>
          <p:cNvPr id="52" name="Google Shape;177;p28">
            <a:extLst>
              <a:ext uri="{FF2B5EF4-FFF2-40B4-BE49-F238E27FC236}">
                <a16:creationId xmlns:a16="http://schemas.microsoft.com/office/drawing/2014/main" id="{834E182F-0DCF-4949-BE84-8F3D6C531C3A}"/>
              </a:ext>
            </a:extLst>
          </p:cNvPr>
          <p:cNvSpPr txBox="1">
            <a:spLocks/>
          </p:cNvSpPr>
          <p:nvPr/>
        </p:nvSpPr>
        <p:spPr>
          <a:xfrm>
            <a:off x="4172139" y="1779682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endParaRPr lang="es" sz="1300" b="1">
              <a:solidFill>
                <a:schemeClr val="bg1"/>
              </a:solidFill>
            </a:endParaRPr>
          </a:p>
        </p:txBody>
      </p:sp>
      <p:sp>
        <p:nvSpPr>
          <p:cNvPr id="53" name="Google Shape;177;p28">
            <a:extLst>
              <a:ext uri="{FF2B5EF4-FFF2-40B4-BE49-F238E27FC236}">
                <a16:creationId xmlns:a16="http://schemas.microsoft.com/office/drawing/2014/main" id="{AAA0E327-C0CD-794A-A05D-800A4C0C5139}"/>
              </a:ext>
            </a:extLst>
          </p:cNvPr>
          <p:cNvSpPr txBox="1">
            <a:spLocks/>
          </p:cNvSpPr>
          <p:nvPr/>
        </p:nvSpPr>
        <p:spPr>
          <a:xfrm>
            <a:off x="4157501" y="1810467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Liquidity flywheel &amp; Correction</a:t>
            </a:r>
          </a:p>
          <a:p>
            <a:pPr marL="0" indent="0" algn="ctr"/>
            <a:endParaRPr lang="es" sz="1050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4EC055A-438E-B042-BE9F-4E413A5AAD70}"/>
              </a:ext>
            </a:extLst>
          </p:cNvPr>
          <p:cNvCxnSpPr>
            <a:cxnSpLocks/>
          </p:cNvCxnSpPr>
          <p:nvPr/>
        </p:nvCxnSpPr>
        <p:spPr>
          <a:xfrm>
            <a:off x="4291253" y="2150493"/>
            <a:ext cx="22092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77;p28">
            <a:extLst>
              <a:ext uri="{FF2B5EF4-FFF2-40B4-BE49-F238E27FC236}">
                <a16:creationId xmlns:a16="http://schemas.microsoft.com/office/drawing/2014/main" id="{0B2FBAF0-FC77-FE4D-BE4B-142663CE4B4C}"/>
              </a:ext>
            </a:extLst>
          </p:cNvPr>
          <p:cNvSpPr txBox="1">
            <a:spLocks/>
          </p:cNvSpPr>
          <p:nvPr/>
        </p:nvSpPr>
        <p:spPr>
          <a:xfrm>
            <a:off x="4203295" y="2173374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Easy access to option trading for novice traders may drive market volatility. </a:t>
            </a:r>
          </a:p>
        </p:txBody>
      </p:sp>
      <p:sp>
        <p:nvSpPr>
          <p:cNvPr id="56" name="Google Shape;135;p25">
            <a:extLst>
              <a:ext uri="{FF2B5EF4-FFF2-40B4-BE49-F238E27FC236}">
                <a16:creationId xmlns:a16="http://schemas.microsoft.com/office/drawing/2014/main" id="{ED9F8E9A-2C04-1248-9141-F01D7A025D21}"/>
              </a:ext>
            </a:extLst>
          </p:cNvPr>
          <p:cNvSpPr/>
          <p:nvPr/>
        </p:nvSpPr>
        <p:spPr>
          <a:xfrm rot="-5400000" flipH="1">
            <a:off x="4860483" y="1999874"/>
            <a:ext cx="891300" cy="260040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77;p28">
            <a:extLst>
              <a:ext uri="{FF2B5EF4-FFF2-40B4-BE49-F238E27FC236}">
                <a16:creationId xmlns:a16="http://schemas.microsoft.com/office/drawing/2014/main" id="{3C80BEDC-F76B-2B4C-98F6-A1557A9312F6}"/>
              </a:ext>
            </a:extLst>
          </p:cNvPr>
          <p:cNvSpPr txBox="1">
            <a:spLocks/>
          </p:cNvSpPr>
          <p:nvPr/>
        </p:nvSpPr>
        <p:spPr>
          <a:xfrm>
            <a:off x="3987496" y="2832235"/>
            <a:ext cx="298486" cy="785173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b="1">
                <a:solidFill>
                  <a:schemeClr val="bg1"/>
                </a:solidFill>
                <a:latin typeface="#9Slide03 Montserrat" panose="00000500000000000000" pitchFamily="2" charset="0"/>
              </a:rPr>
              <a:t>Society </a:t>
            </a:r>
          </a:p>
          <a:p>
            <a:pPr marL="0" indent="0"/>
            <a:endParaRPr lang="es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sp>
        <p:nvSpPr>
          <p:cNvPr id="60" name="Google Shape;177;p28">
            <a:extLst>
              <a:ext uri="{FF2B5EF4-FFF2-40B4-BE49-F238E27FC236}">
                <a16:creationId xmlns:a16="http://schemas.microsoft.com/office/drawing/2014/main" id="{8EEB529D-2106-3A40-ACB5-384269C2EA28}"/>
              </a:ext>
            </a:extLst>
          </p:cNvPr>
          <p:cNvSpPr txBox="1">
            <a:spLocks/>
          </p:cNvSpPr>
          <p:nvPr/>
        </p:nvSpPr>
        <p:spPr>
          <a:xfrm rot="5400000">
            <a:off x="7059670" y="1834813"/>
            <a:ext cx="289018" cy="1066630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s" sz="900" b="1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 panose="00000500000000000000" pitchFamily="2" charset="0"/>
              </a:rPr>
              <a:t>Retail option trader</a:t>
            </a:r>
          </a:p>
          <a:p>
            <a:pPr marL="0" indent="0" algn="ctr"/>
            <a:endParaRPr lang="es" sz="900" b="1">
              <a:solidFill>
                <a:schemeClr val="accent2">
                  <a:lumMod val="75000"/>
                  <a:lumOff val="25000"/>
                </a:schemeClr>
              </a:solidFill>
              <a:latin typeface="#9Slide03 Montserrat" panose="00000500000000000000" pitchFamily="2" charset="0"/>
            </a:endParaRP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0C2FC8D-D5B3-6141-B77F-F00668947CB1}"/>
              </a:ext>
            </a:extLst>
          </p:cNvPr>
          <p:cNvSpPr/>
          <p:nvPr/>
        </p:nvSpPr>
        <p:spPr>
          <a:xfrm>
            <a:off x="7697699" y="2129599"/>
            <a:ext cx="461177" cy="140443"/>
          </a:xfrm>
          <a:prstGeom prst="rightArrow">
            <a:avLst/>
          </a:prstGeom>
          <a:solidFill>
            <a:srgbClr val="0FA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1" name="Graphic 30" descr="Bank">
            <a:extLst>
              <a:ext uri="{FF2B5EF4-FFF2-40B4-BE49-F238E27FC236}">
                <a16:creationId xmlns:a16="http://schemas.microsoft.com/office/drawing/2014/main" id="{BF91100A-546B-424F-AB03-AAF16D9A3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57" y="1721179"/>
            <a:ext cx="542999" cy="542999"/>
          </a:xfrm>
          <a:prstGeom prst="rect">
            <a:avLst/>
          </a:prstGeom>
        </p:spPr>
      </p:pic>
      <p:sp>
        <p:nvSpPr>
          <p:cNvPr id="64" name="Google Shape;177;p28">
            <a:extLst>
              <a:ext uri="{FF2B5EF4-FFF2-40B4-BE49-F238E27FC236}">
                <a16:creationId xmlns:a16="http://schemas.microsoft.com/office/drawing/2014/main" id="{D1598E5A-6BEB-5D4F-9A74-B0E984F7105B}"/>
              </a:ext>
            </a:extLst>
          </p:cNvPr>
          <p:cNvSpPr txBox="1">
            <a:spLocks/>
          </p:cNvSpPr>
          <p:nvPr/>
        </p:nvSpPr>
        <p:spPr>
          <a:xfrm rot="5400000">
            <a:off x="8485795" y="1848352"/>
            <a:ext cx="289018" cy="1066630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s" sz="900" b="1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 panose="00000500000000000000" pitchFamily="2" charset="0"/>
              </a:rPr>
              <a:t>Brokerage House</a:t>
            </a:r>
          </a:p>
          <a:p>
            <a:pPr marL="0" indent="0" algn="ctr"/>
            <a:endParaRPr lang="es" sz="900" b="1">
              <a:solidFill>
                <a:schemeClr val="accent2">
                  <a:lumMod val="75000"/>
                  <a:lumOff val="25000"/>
                </a:schemeClr>
              </a:solidFill>
              <a:latin typeface="#9Slide03 Montserrat" panose="00000500000000000000" pitchFamily="2" charset="0"/>
            </a:endParaRPr>
          </a:p>
        </p:txBody>
      </p:sp>
      <p:sp>
        <p:nvSpPr>
          <p:cNvPr id="65" name="Google Shape;177;p28">
            <a:extLst>
              <a:ext uri="{FF2B5EF4-FFF2-40B4-BE49-F238E27FC236}">
                <a16:creationId xmlns:a16="http://schemas.microsoft.com/office/drawing/2014/main" id="{9091114D-CFF8-8B4D-A8C0-7502DDF892AD}"/>
              </a:ext>
            </a:extLst>
          </p:cNvPr>
          <p:cNvSpPr txBox="1">
            <a:spLocks/>
          </p:cNvSpPr>
          <p:nvPr/>
        </p:nvSpPr>
        <p:spPr>
          <a:xfrm>
            <a:off x="7483290" y="1858863"/>
            <a:ext cx="889993" cy="2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>
                <a:solidFill>
                  <a:schemeClr val="tx1"/>
                </a:solidFill>
              </a:rPr>
              <a:t>TSLA, APPLE   </a:t>
            </a:r>
          </a:p>
        </p:txBody>
      </p:sp>
      <p:sp>
        <p:nvSpPr>
          <p:cNvPr id="66" name="Google Shape;177;p28">
            <a:extLst>
              <a:ext uri="{FF2B5EF4-FFF2-40B4-BE49-F238E27FC236}">
                <a16:creationId xmlns:a16="http://schemas.microsoft.com/office/drawing/2014/main" id="{A2E10D0F-1039-794E-8114-6694EA72E7B1}"/>
              </a:ext>
            </a:extLst>
          </p:cNvPr>
          <p:cNvSpPr txBox="1">
            <a:spLocks/>
          </p:cNvSpPr>
          <p:nvPr/>
        </p:nvSpPr>
        <p:spPr>
          <a:xfrm>
            <a:off x="4144837" y="2875639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s" sz="1050" b="1">
                <a:solidFill>
                  <a:schemeClr val="bg1"/>
                </a:solidFill>
                <a:latin typeface="#9Slide03 Montserrat" panose="00000500000000000000" pitchFamily="2" charset="0"/>
              </a:rPr>
              <a:t>Wealth inequality </a:t>
            </a:r>
          </a:p>
          <a:p>
            <a:pPr marL="0" indent="0" algn="ctr"/>
            <a:endParaRPr lang="es" sz="1050" b="1">
              <a:solidFill>
                <a:schemeClr val="bg1"/>
              </a:solidFill>
              <a:latin typeface="#9Slide03 Montserrat" panose="00000500000000000000" pitchFamily="2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93F5DB4-E699-3042-906F-4D5943D7B949}"/>
              </a:ext>
            </a:extLst>
          </p:cNvPr>
          <p:cNvCxnSpPr>
            <a:cxnSpLocks/>
          </p:cNvCxnSpPr>
          <p:nvPr/>
        </p:nvCxnSpPr>
        <p:spPr>
          <a:xfrm>
            <a:off x="4291253" y="3206554"/>
            <a:ext cx="220920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177;p28">
            <a:extLst>
              <a:ext uri="{FF2B5EF4-FFF2-40B4-BE49-F238E27FC236}">
                <a16:creationId xmlns:a16="http://schemas.microsoft.com/office/drawing/2014/main" id="{723FF1CC-AA5F-524B-BD43-1A0D25478AB6}"/>
              </a:ext>
            </a:extLst>
          </p:cNvPr>
          <p:cNvSpPr txBox="1">
            <a:spLocks/>
          </p:cNvSpPr>
          <p:nvPr/>
        </p:nvSpPr>
        <p:spPr>
          <a:xfrm>
            <a:off x="4201987" y="3224871"/>
            <a:ext cx="2480700" cy="364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bg1"/>
                </a:solidFill>
                <a:latin typeface="#9Slide03 Quicksand" panose="00000500000000000000" pitchFamily="2" charset="0"/>
              </a:rPr>
              <a:t>People with a diversified portfolio weather the adverse effects of COVID-19 better.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461F8A3-B90F-AF4C-8559-8749B5219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786" y="2863782"/>
            <a:ext cx="2315126" cy="864386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C5637A6-3324-764D-856C-33EDFB126404}"/>
              </a:ext>
            </a:extLst>
          </p:cNvPr>
          <p:cNvSpPr txBox="1"/>
          <p:nvPr/>
        </p:nvSpPr>
        <p:spPr>
          <a:xfrm>
            <a:off x="7423224" y="3727199"/>
            <a:ext cx="18208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700" i="1">
                <a:solidFill>
                  <a:schemeClr val="bg1">
                    <a:lumMod val="65000"/>
                  </a:schemeClr>
                </a:solidFill>
              </a:rPr>
              <a:t>Source: Department of Statistics, 2019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6808A43-9EC8-4F4E-B8E5-87FA5156AEAA}"/>
              </a:ext>
            </a:extLst>
          </p:cNvPr>
          <p:cNvSpPr txBox="1"/>
          <p:nvPr/>
        </p:nvSpPr>
        <p:spPr>
          <a:xfrm>
            <a:off x="7613724" y="1435952"/>
            <a:ext cx="16554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700" i="1">
                <a:solidFill>
                  <a:schemeClr val="bg1">
                    <a:lumMod val="65000"/>
                  </a:schemeClr>
                </a:solidFill>
              </a:rPr>
              <a:t>Source: Business Insider, 2020 </a:t>
            </a:r>
          </a:p>
        </p:txBody>
      </p:sp>
      <p:sp>
        <p:nvSpPr>
          <p:cNvPr id="41" name="Title 40">
            <a:extLst>
              <a:ext uri="{FF2B5EF4-FFF2-40B4-BE49-F238E27FC236}">
                <a16:creationId xmlns:a16="http://schemas.microsoft.com/office/drawing/2014/main" id="{845CBDD9-B78A-664A-BB54-44FCA306ED4E}"/>
              </a:ext>
            </a:extLst>
          </p:cNvPr>
          <p:cNvSpPr>
            <a:spLocks noGrp="1"/>
          </p:cNvSpPr>
          <p:nvPr>
            <p:ph type="ctrTitle" idx="7"/>
          </p:nvPr>
        </p:nvSpPr>
        <p:spPr>
          <a:xfrm>
            <a:off x="2317675" y="4128235"/>
            <a:ext cx="1584687" cy="304894"/>
          </a:xfrm>
        </p:spPr>
        <p:txBody>
          <a:bodyPr/>
          <a:lstStyle/>
          <a:p>
            <a:r>
              <a:rPr lang="en-VN" sz="1600">
                <a:latin typeface="#9Slide03 Montserrat Medium" panose="00000600000000000000" pitchFamily="2" charset="0"/>
              </a:rPr>
              <a:t>Knowledge </a:t>
            </a:r>
          </a:p>
        </p:txBody>
      </p:sp>
      <p:pic>
        <p:nvPicPr>
          <p:cNvPr id="58" name="Graphic 57" descr="Books on shelf">
            <a:extLst>
              <a:ext uri="{FF2B5EF4-FFF2-40B4-BE49-F238E27FC236}">
                <a16:creationId xmlns:a16="http://schemas.microsoft.com/office/drawing/2014/main" id="{DF9C8DC6-6220-CC43-AA62-6CED8B9B1D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9253" y="4298766"/>
            <a:ext cx="749095" cy="749095"/>
          </a:xfrm>
          <a:prstGeom prst="rect">
            <a:avLst/>
          </a:prstGeom>
        </p:spPr>
      </p:pic>
      <p:sp>
        <p:nvSpPr>
          <p:cNvPr id="81" name="Google Shape;177;p28">
            <a:extLst>
              <a:ext uri="{FF2B5EF4-FFF2-40B4-BE49-F238E27FC236}">
                <a16:creationId xmlns:a16="http://schemas.microsoft.com/office/drawing/2014/main" id="{9B7B1F24-BFEB-7249-9DD5-B911F617AC94}"/>
              </a:ext>
            </a:extLst>
          </p:cNvPr>
          <p:cNvSpPr txBox="1">
            <a:spLocks/>
          </p:cNvSpPr>
          <p:nvPr/>
        </p:nvSpPr>
        <p:spPr>
          <a:xfrm>
            <a:off x="2321486" y="4323105"/>
            <a:ext cx="1879130" cy="734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tx1"/>
                </a:solidFill>
                <a:latin typeface="#9Slide03 Quicksand" panose="00000500000000000000" pitchFamily="2" charset="0"/>
              </a:rPr>
              <a:t>We hope to equip users with a well-rounded understanding about the financial market and financial products. </a:t>
            </a:r>
          </a:p>
        </p:txBody>
      </p:sp>
      <p:sp>
        <p:nvSpPr>
          <p:cNvPr id="82" name="Title 40">
            <a:extLst>
              <a:ext uri="{FF2B5EF4-FFF2-40B4-BE49-F238E27FC236}">
                <a16:creationId xmlns:a16="http://schemas.microsoft.com/office/drawing/2014/main" id="{64E9924A-A482-484C-AB33-66EFF894B179}"/>
              </a:ext>
            </a:extLst>
          </p:cNvPr>
          <p:cNvSpPr txBox="1">
            <a:spLocks/>
          </p:cNvSpPr>
          <p:nvPr/>
        </p:nvSpPr>
        <p:spPr>
          <a:xfrm>
            <a:off x="4963400" y="4128235"/>
            <a:ext cx="1584687" cy="30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VN" sz="1600">
                <a:latin typeface="#9Slide03 Montserrat Medium" panose="00000600000000000000" pitchFamily="2" charset="0"/>
              </a:rPr>
              <a:t>Experience </a:t>
            </a:r>
          </a:p>
        </p:txBody>
      </p:sp>
      <p:pic>
        <p:nvPicPr>
          <p:cNvPr id="63" name="Graphic 62" descr="Ui Ux">
            <a:extLst>
              <a:ext uri="{FF2B5EF4-FFF2-40B4-BE49-F238E27FC236}">
                <a16:creationId xmlns:a16="http://schemas.microsoft.com/office/drawing/2014/main" id="{04E2D919-A6A4-7341-9844-49F4E90AB2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0632" y="4327349"/>
            <a:ext cx="720361" cy="720361"/>
          </a:xfrm>
          <a:prstGeom prst="rect">
            <a:avLst/>
          </a:prstGeom>
        </p:spPr>
      </p:pic>
      <p:sp>
        <p:nvSpPr>
          <p:cNvPr id="85" name="Google Shape;177;p28">
            <a:extLst>
              <a:ext uri="{FF2B5EF4-FFF2-40B4-BE49-F238E27FC236}">
                <a16:creationId xmlns:a16="http://schemas.microsoft.com/office/drawing/2014/main" id="{816BDD33-3092-4D44-AEA4-5379F941885C}"/>
              </a:ext>
            </a:extLst>
          </p:cNvPr>
          <p:cNvSpPr txBox="1">
            <a:spLocks/>
          </p:cNvSpPr>
          <p:nvPr/>
        </p:nvSpPr>
        <p:spPr>
          <a:xfrm>
            <a:off x="4980010" y="4308692"/>
            <a:ext cx="1748987" cy="73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tx1"/>
                </a:solidFill>
                <a:latin typeface="#9Slide03 Quicksand" panose="00000500000000000000" pitchFamily="2" charset="0"/>
              </a:rPr>
              <a:t>We hope to bring a safe environment for users to apply their knowledge and improve themselves. </a:t>
            </a:r>
          </a:p>
        </p:txBody>
      </p:sp>
      <p:sp>
        <p:nvSpPr>
          <p:cNvPr id="86" name="Title 40">
            <a:extLst>
              <a:ext uri="{FF2B5EF4-FFF2-40B4-BE49-F238E27FC236}">
                <a16:creationId xmlns:a16="http://schemas.microsoft.com/office/drawing/2014/main" id="{AC4A7DC5-B3A4-414A-B5F7-A309870E0C17}"/>
              </a:ext>
            </a:extLst>
          </p:cNvPr>
          <p:cNvSpPr txBox="1">
            <a:spLocks/>
          </p:cNvSpPr>
          <p:nvPr/>
        </p:nvSpPr>
        <p:spPr>
          <a:xfrm>
            <a:off x="7348512" y="4128235"/>
            <a:ext cx="1584687" cy="30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VN" sz="1600">
                <a:latin typeface="#9Slide03 Montserrat Medium" panose="00000600000000000000" pitchFamily="2" charset="0"/>
              </a:rPr>
              <a:t>Exposure  </a:t>
            </a:r>
          </a:p>
        </p:txBody>
      </p:sp>
      <p:pic>
        <p:nvPicPr>
          <p:cNvPr id="70" name="Graphic 69" descr="Good Inventory">
            <a:extLst>
              <a:ext uri="{FF2B5EF4-FFF2-40B4-BE49-F238E27FC236}">
                <a16:creationId xmlns:a16="http://schemas.microsoft.com/office/drawing/2014/main" id="{9450E3AC-C536-2944-B677-B757AC1F50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02813" y="4295082"/>
            <a:ext cx="720361" cy="720361"/>
          </a:xfrm>
          <a:prstGeom prst="rect">
            <a:avLst/>
          </a:prstGeom>
        </p:spPr>
      </p:pic>
      <p:sp>
        <p:nvSpPr>
          <p:cNvPr id="89" name="Google Shape;177;p28">
            <a:extLst>
              <a:ext uri="{FF2B5EF4-FFF2-40B4-BE49-F238E27FC236}">
                <a16:creationId xmlns:a16="http://schemas.microsoft.com/office/drawing/2014/main" id="{1AAEE77B-328A-864D-BE16-864A9B49196A}"/>
              </a:ext>
            </a:extLst>
          </p:cNvPr>
          <p:cNvSpPr txBox="1">
            <a:spLocks/>
          </p:cNvSpPr>
          <p:nvPr/>
        </p:nvSpPr>
        <p:spPr>
          <a:xfrm>
            <a:off x="7356549" y="4291965"/>
            <a:ext cx="1720469" cy="75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s" sz="900">
                <a:solidFill>
                  <a:schemeClr val="tx1"/>
                </a:solidFill>
                <a:latin typeface="#9Slide03 Quicksand" panose="00000500000000000000" pitchFamily="2" charset="0"/>
              </a:rPr>
              <a:t>We offer users exposure to as many asset classes as possible, that are suitable for a retail investors. </a:t>
            </a:r>
          </a:p>
        </p:txBody>
      </p:sp>
      <p:grpSp>
        <p:nvGrpSpPr>
          <p:cNvPr id="74" name="Google Shape;3423;p55">
            <a:extLst>
              <a:ext uri="{FF2B5EF4-FFF2-40B4-BE49-F238E27FC236}">
                <a16:creationId xmlns:a16="http://schemas.microsoft.com/office/drawing/2014/main" id="{09577128-258F-476B-ABE4-8FB6E9162404}"/>
              </a:ext>
            </a:extLst>
          </p:cNvPr>
          <p:cNvGrpSpPr/>
          <p:nvPr/>
        </p:nvGrpSpPr>
        <p:grpSpPr>
          <a:xfrm>
            <a:off x="2928580" y="719386"/>
            <a:ext cx="959335" cy="831685"/>
            <a:chOff x="5037700" y="2430325"/>
            <a:chExt cx="75950" cy="65850"/>
          </a:xfrm>
          <a:solidFill>
            <a:schemeClr val="accent2">
              <a:lumMod val="75000"/>
              <a:lumOff val="25000"/>
            </a:schemeClr>
          </a:solidFill>
        </p:grpSpPr>
        <p:sp>
          <p:nvSpPr>
            <p:cNvPr id="75" name="Google Shape;3424;p55">
              <a:extLst>
                <a:ext uri="{FF2B5EF4-FFF2-40B4-BE49-F238E27FC236}">
                  <a16:creationId xmlns:a16="http://schemas.microsoft.com/office/drawing/2014/main" id="{302C9799-AB92-44D3-B922-A0CA2C3A376B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425;p55">
              <a:extLst>
                <a:ext uri="{FF2B5EF4-FFF2-40B4-BE49-F238E27FC236}">
                  <a16:creationId xmlns:a16="http://schemas.microsoft.com/office/drawing/2014/main" id="{AF7B000E-3F47-48C3-80F4-81679F30F767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3423;p55">
            <a:extLst>
              <a:ext uri="{FF2B5EF4-FFF2-40B4-BE49-F238E27FC236}">
                <a16:creationId xmlns:a16="http://schemas.microsoft.com/office/drawing/2014/main" id="{7B16A539-EA0A-4729-861C-9A196A1EB1E0}"/>
              </a:ext>
            </a:extLst>
          </p:cNvPr>
          <p:cNvGrpSpPr/>
          <p:nvPr/>
        </p:nvGrpSpPr>
        <p:grpSpPr>
          <a:xfrm>
            <a:off x="2919041" y="1776581"/>
            <a:ext cx="959335" cy="831685"/>
            <a:chOff x="5037700" y="2430325"/>
            <a:chExt cx="75950" cy="65850"/>
          </a:xfrm>
          <a:solidFill>
            <a:schemeClr val="accent2">
              <a:lumMod val="75000"/>
              <a:lumOff val="25000"/>
            </a:schemeClr>
          </a:solidFill>
        </p:grpSpPr>
        <p:sp>
          <p:nvSpPr>
            <p:cNvPr id="78" name="Google Shape;3424;p55">
              <a:extLst>
                <a:ext uri="{FF2B5EF4-FFF2-40B4-BE49-F238E27FC236}">
                  <a16:creationId xmlns:a16="http://schemas.microsoft.com/office/drawing/2014/main" id="{F5E2537C-EB3F-46A2-95A1-753EFC30054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25;p55">
              <a:extLst>
                <a:ext uri="{FF2B5EF4-FFF2-40B4-BE49-F238E27FC236}">
                  <a16:creationId xmlns:a16="http://schemas.microsoft.com/office/drawing/2014/main" id="{3FEC93F8-A077-46BA-8FF1-122E6CEF3092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3423;p55">
            <a:extLst>
              <a:ext uri="{FF2B5EF4-FFF2-40B4-BE49-F238E27FC236}">
                <a16:creationId xmlns:a16="http://schemas.microsoft.com/office/drawing/2014/main" id="{E1B7B8E8-3128-47A6-94D8-B3DF2E99DCFF}"/>
              </a:ext>
            </a:extLst>
          </p:cNvPr>
          <p:cNvGrpSpPr/>
          <p:nvPr/>
        </p:nvGrpSpPr>
        <p:grpSpPr>
          <a:xfrm>
            <a:off x="2915245" y="2853423"/>
            <a:ext cx="959335" cy="831685"/>
            <a:chOff x="5037700" y="2430325"/>
            <a:chExt cx="75950" cy="65850"/>
          </a:xfrm>
          <a:solidFill>
            <a:schemeClr val="accent2">
              <a:lumMod val="75000"/>
              <a:lumOff val="25000"/>
            </a:schemeClr>
          </a:solidFill>
        </p:grpSpPr>
        <p:sp>
          <p:nvSpPr>
            <p:cNvPr id="83" name="Google Shape;3424;p55">
              <a:extLst>
                <a:ext uri="{FF2B5EF4-FFF2-40B4-BE49-F238E27FC236}">
                  <a16:creationId xmlns:a16="http://schemas.microsoft.com/office/drawing/2014/main" id="{E4AB7F53-102D-4F1D-AD6F-8B5A58D705E4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25;p55">
              <a:extLst>
                <a:ext uri="{FF2B5EF4-FFF2-40B4-BE49-F238E27FC236}">
                  <a16:creationId xmlns:a16="http://schemas.microsoft.com/office/drawing/2014/main" id="{210CCD1E-DFD4-4994-A8EC-CC928B7EB993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4969;p58">
            <a:extLst>
              <a:ext uri="{FF2B5EF4-FFF2-40B4-BE49-F238E27FC236}">
                <a16:creationId xmlns:a16="http://schemas.microsoft.com/office/drawing/2014/main" id="{3EC0CC41-846F-427E-9698-CC8195C54F38}"/>
              </a:ext>
            </a:extLst>
          </p:cNvPr>
          <p:cNvGrpSpPr/>
          <p:nvPr/>
        </p:nvGrpSpPr>
        <p:grpSpPr>
          <a:xfrm>
            <a:off x="6940715" y="1810467"/>
            <a:ext cx="496721" cy="364423"/>
            <a:chOff x="5331913" y="3413947"/>
            <a:chExt cx="347143" cy="254684"/>
          </a:xfrm>
          <a:solidFill>
            <a:srgbClr val="0FA055"/>
          </a:solidFill>
        </p:grpSpPr>
        <p:sp>
          <p:nvSpPr>
            <p:cNvPr id="88" name="Google Shape;4970;p58">
              <a:extLst>
                <a:ext uri="{FF2B5EF4-FFF2-40B4-BE49-F238E27FC236}">
                  <a16:creationId xmlns:a16="http://schemas.microsoft.com/office/drawing/2014/main" id="{B22361C4-01C9-42ED-8C8A-0018A7F9E0C0}"/>
                </a:ext>
              </a:extLst>
            </p:cNvPr>
            <p:cNvSpPr/>
            <p:nvPr/>
          </p:nvSpPr>
          <p:spPr>
            <a:xfrm>
              <a:off x="5597163" y="3523083"/>
              <a:ext cx="43222" cy="15564"/>
            </a:xfrm>
            <a:custGeom>
              <a:avLst/>
              <a:gdLst/>
              <a:ahLst/>
              <a:cxnLst/>
              <a:rect l="l" t="t" r="r" b="b"/>
              <a:pathLst>
                <a:path w="1358" h="489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cubicBezTo>
                    <a:pt x="0" y="250"/>
                    <a:pt x="84" y="322"/>
                    <a:pt x="167" y="322"/>
                  </a:cubicBezTo>
                  <a:cubicBezTo>
                    <a:pt x="346" y="322"/>
                    <a:pt x="870" y="357"/>
                    <a:pt x="1120" y="476"/>
                  </a:cubicBezTo>
                  <a:cubicBezTo>
                    <a:pt x="1155" y="488"/>
                    <a:pt x="1167" y="488"/>
                    <a:pt x="1191" y="488"/>
                  </a:cubicBezTo>
                  <a:cubicBezTo>
                    <a:pt x="1251" y="488"/>
                    <a:pt x="1310" y="464"/>
                    <a:pt x="1346" y="405"/>
                  </a:cubicBezTo>
                  <a:cubicBezTo>
                    <a:pt x="1358" y="322"/>
                    <a:pt x="1334" y="226"/>
                    <a:pt x="1251" y="191"/>
                  </a:cubicBezTo>
                  <a:cubicBezTo>
                    <a:pt x="882" y="12"/>
                    <a:pt x="203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71;p58">
              <a:extLst>
                <a:ext uri="{FF2B5EF4-FFF2-40B4-BE49-F238E27FC236}">
                  <a16:creationId xmlns:a16="http://schemas.microsoft.com/office/drawing/2014/main" id="{1A0F6A2D-4C64-4982-9A23-D944411ADA0F}"/>
                </a:ext>
              </a:extLst>
            </p:cNvPr>
            <p:cNvSpPr/>
            <p:nvPr/>
          </p:nvSpPr>
          <p:spPr>
            <a:xfrm>
              <a:off x="5331913" y="3413947"/>
              <a:ext cx="347143" cy="253538"/>
            </a:xfrm>
            <a:custGeom>
              <a:avLst/>
              <a:gdLst/>
              <a:ahLst/>
              <a:cxnLst/>
              <a:rect l="l" t="t" r="r" b="b"/>
              <a:pathLst>
                <a:path w="10907" h="7966" extrusionOk="0">
                  <a:moveTo>
                    <a:pt x="7168" y="357"/>
                  </a:moveTo>
                  <a:lnTo>
                    <a:pt x="7168" y="1893"/>
                  </a:lnTo>
                  <a:cubicBezTo>
                    <a:pt x="7168" y="2131"/>
                    <a:pt x="7120" y="2357"/>
                    <a:pt x="7013" y="2560"/>
                  </a:cubicBezTo>
                  <a:cubicBezTo>
                    <a:pt x="7001" y="2584"/>
                    <a:pt x="7001" y="2608"/>
                    <a:pt x="7001" y="2643"/>
                  </a:cubicBezTo>
                  <a:lnTo>
                    <a:pt x="7001" y="3084"/>
                  </a:lnTo>
                  <a:cubicBezTo>
                    <a:pt x="7001" y="3512"/>
                    <a:pt x="6822" y="3917"/>
                    <a:pt x="6513" y="4203"/>
                  </a:cubicBezTo>
                  <a:cubicBezTo>
                    <a:pt x="6465" y="4227"/>
                    <a:pt x="6429" y="4274"/>
                    <a:pt x="6394" y="4310"/>
                  </a:cubicBezTo>
                  <a:cubicBezTo>
                    <a:pt x="6111" y="4514"/>
                    <a:pt x="5775" y="4621"/>
                    <a:pt x="5415" y="4621"/>
                  </a:cubicBezTo>
                  <a:cubicBezTo>
                    <a:pt x="5396" y="4621"/>
                    <a:pt x="5377" y="4620"/>
                    <a:pt x="5358" y="4620"/>
                  </a:cubicBezTo>
                  <a:cubicBezTo>
                    <a:pt x="4536" y="4560"/>
                    <a:pt x="3917" y="3858"/>
                    <a:pt x="3917" y="3024"/>
                  </a:cubicBezTo>
                  <a:lnTo>
                    <a:pt x="3917" y="2643"/>
                  </a:lnTo>
                  <a:cubicBezTo>
                    <a:pt x="3917" y="2608"/>
                    <a:pt x="3917" y="2596"/>
                    <a:pt x="3905" y="2560"/>
                  </a:cubicBezTo>
                  <a:cubicBezTo>
                    <a:pt x="3798" y="2357"/>
                    <a:pt x="3751" y="2131"/>
                    <a:pt x="3751" y="1893"/>
                  </a:cubicBezTo>
                  <a:lnTo>
                    <a:pt x="3751" y="1548"/>
                  </a:lnTo>
                  <a:cubicBezTo>
                    <a:pt x="3751" y="893"/>
                    <a:pt x="4286" y="357"/>
                    <a:pt x="4941" y="357"/>
                  </a:cubicBezTo>
                  <a:close/>
                  <a:moveTo>
                    <a:pt x="10013" y="2905"/>
                  </a:moveTo>
                  <a:lnTo>
                    <a:pt x="10013" y="3560"/>
                  </a:lnTo>
                  <a:cubicBezTo>
                    <a:pt x="10013" y="3667"/>
                    <a:pt x="9989" y="3774"/>
                    <a:pt x="9942" y="3870"/>
                  </a:cubicBezTo>
                  <a:lnTo>
                    <a:pt x="9870" y="4036"/>
                  </a:lnTo>
                  <a:cubicBezTo>
                    <a:pt x="9858" y="4048"/>
                    <a:pt x="9858" y="4084"/>
                    <a:pt x="9858" y="4108"/>
                  </a:cubicBezTo>
                  <a:lnTo>
                    <a:pt x="9858" y="4453"/>
                  </a:lnTo>
                  <a:cubicBezTo>
                    <a:pt x="9870" y="4679"/>
                    <a:pt x="9763" y="4882"/>
                    <a:pt x="9597" y="5048"/>
                  </a:cubicBezTo>
                  <a:cubicBezTo>
                    <a:pt x="9451" y="5205"/>
                    <a:pt x="9244" y="5288"/>
                    <a:pt x="9022" y="5288"/>
                  </a:cubicBezTo>
                  <a:cubicBezTo>
                    <a:pt x="9007" y="5288"/>
                    <a:pt x="8992" y="5287"/>
                    <a:pt x="8977" y="5286"/>
                  </a:cubicBezTo>
                  <a:cubicBezTo>
                    <a:pt x="8513" y="5275"/>
                    <a:pt x="8144" y="4870"/>
                    <a:pt x="8144" y="4382"/>
                  </a:cubicBezTo>
                  <a:lnTo>
                    <a:pt x="8144" y="4084"/>
                  </a:lnTo>
                  <a:cubicBezTo>
                    <a:pt x="8144" y="4048"/>
                    <a:pt x="8144" y="4036"/>
                    <a:pt x="8132" y="4012"/>
                  </a:cubicBezTo>
                  <a:lnTo>
                    <a:pt x="8025" y="3810"/>
                  </a:lnTo>
                  <a:cubicBezTo>
                    <a:pt x="8002" y="3741"/>
                    <a:pt x="7968" y="3672"/>
                    <a:pt x="7966" y="3582"/>
                  </a:cubicBezTo>
                  <a:lnTo>
                    <a:pt x="7966" y="3582"/>
                  </a:lnTo>
                  <a:cubicBezTo>
                    <a:pt x="7973" y="3196"/>
                    <a:pt x="8279" y="2905"/>
                    <a:pt x="8644" y="2905"/>
                  </a:cubicBezTo>
                  <a:close/>
                  <a:moveTo>
                    <a:pt x="1727" y="2893"/>
                  </a:moveTo>
                  <a:cubicBezTo>
                    <a:pt x="2000" y="2893"/>
                    <a:pt x="2250" y="3000"/>
                    <a:pt x="2441" y="3191"/>
                  </a:cubicBezTo>
                  <a:cubicBezTo>
                    <a:pt x="2643" y="3381"/>
                    <a:pt x="2739" y="3655"/>
                    <a:pt x="2774" y="3929"/>
                  </a:cubicBezTo>
                  <a:cubicBezTo>
                    <a:pt x="2774" y="4024"/>
                    <a:pt x="2786" y="4132"/>
                    <a:pt x="2786" y="4227"/>
                  </a:cubicBezTo>
                  <a:lnTo>
                    <a:pt x="2786" y="4262"/>
                  </a:lnTo>
                  <a:cubicBezTo>
                    <a:pt x="2608" y="3989"/>
                    <a:pt x="2358" y="3798"/>
                    <a:pt x="2000" y="3691"/>
                  </a:cubicBezTo>
                  <a:cubicBezTo>
                    <a:pt x="1753" y="3615"/>
                    <a:pt x="1520" y="3607"/>
                    <a:pt x="1431" y="3607"/>
                  </a:cubicBezTo>
                  <a:cubicBezTo>
                    <a:pt x="1409" y="3607"/>
                    <a:pt x="1396" y="3608"/>
                    <a:pt x="1393" y="3608"/>
                  </a:cubicBezTo>
                  <a:cubicBezTo>
                    <a:pt x="1346" y="3608"/>
                    <a:pt x="1310" y="3620"/>
                    <a:pt x="1286" y="3655"/>
                  </a:cubicBezTo>
                  <a:lnTo>
                    <a:pt x="1000" y="3953"/>
                  </a:lnTo>
                  <a:cubicBezTo>
                    <a:pt x="941" y="4012"/>
                    <a:pt x="941" y="4108"/>
                    <a:pt x="1000" y="4167"/>
                  </a:cubicBezTo>
                  <a:cubicBezTo>
                    <a:pt x="1030" y="4197"/>
                    <a:pt x="1072" y="4212"/>
                    <a:pt x="1113" y="4212"/>
                  </a:cubicBezTo>
                  <a:cubicBezTo>
                    <a:pt x="1155" y="4212"/>
                    <a:pt x="1197" y="4197"/>
                    <a:pt x="1226" y="4167"/>
                  </a:cubicBezTo>
                  <a:lnTo>
                    <a:pt x="1465" y="3917"/>
                  </a:lnTo>
                  <a:cubicBezTo>
                    <a:pt x="1667" y="3929"/>
                    <a:pt x="2322" y="4012"/>
                    <a:pt x="2572" y="4572"/>
                  </a:cubicBezTo>
                  <a:cubicBezTo>
                    <a:pt x="2500" y="4989"/>
                    <a:pt x="2143" y="5298"/>
                    <a:pt x="1727" y="5298"/>
                  </a:cubicBezTo>
                  <a:cubicBezTo>
                    <a:pt x="1250" y="5298"/>
                    <a:pt x="869" y="4917"/>
                    <a:pt x="869" y="4441"/>
                  </a:cubicBezTo>
                  <a:cubicBezTo>
                    <a:pt x="869" y="4346"/>
                    <a:pt x="798" y="4274"/>
                    <a:pt x="703" y="4274"/>
                  </a:cubicBezTo>
                  <a:lnTo>
                    <a:pt x="679" y="4274"/>
                  </a:lnTo>
                  <a:lnTo>
                    <a:pt x="679" y="4227"/>
                  </a:lnTo>
                  <a:cubicBezTo>
                    <a:pt x="679" y="4132"/>
                    <a:pt x="679" y="4024"/>
                    <a:pt x="691" y="3929"/>
                  </a:cubicBezTo>
                  <a:cubicBezTo>
                    <a:pt x="703" y="3655"/>
                    <a:pt x="822" y="3381"/>
                    <a:pt x="1012" y="3191"/>
                  </a:cubicBezTo>
                  <a:cubicBezTo>
                    <a:pt x="1215" y="3000"/>
                    <a:pt x="1465" y="2893"/>
                    <a:pt x="1727" y="2893"/>
                  </a:cubicBezTo>
                  <a:close/>
                  <a:moveTo>
                    <a:pt x="643" y="4882"/>
                  </a:moveTo>
                  <a:cubicBezTo>
                    <a:pt x="726" y="5096"/>
                    <a:pt x="881" y="5275"/>
                    <a:pt x="1060" y="5405"/>
                  </a:cubicBezTo>
                  <a:lnTo>
                    <a:pt x="1060" y="5596"/>
                  </a:lnTo>
                  <a:cubicBezTo>
                    <a:pt x="762" y="5501"/>
                    <a:pt x="619" y="5346"/>
                    <a:pt x="560" y="5275"/>
                  </a:cubicBezTo>
                  <a:cubicBezTo>
                    <a:pt x="595" y="5155"/>
                    <a:pt x="631" y="5036"/>
                    <a:pt x="643" y="4882"/>
                  </a:cubicBezTo>
                  <a:close/>
                  <a:moveTo>
                    <a:pt x="2798" y="4882"/>
                  </a:moveTo>
                  <a:cubicBezTo>
                    <a:pt x="2810" y="5024"/>
                    <a:pt x="2846" y="5155"/>
                    <a:pt x="2893" y="5263"/>
                  </a:cubicBezTo>
                  <a:cubicBezTo>
                    <a:pt x="2834" y="5346"/>
                    <a:pt x="2679" y="5477"/>
                    <a:pt x="2381" y="5596"/>
                  </a:cubicBezTo>
                  <a:lnTo>
                    <a:pt x="2381" y="5405"/>
                  </a:lnTo>
                  <a:cubicBezTo>
                    <a:pt x="2560" y="5275"/>
                    <a:pt x="2715" y="5096"/>
                    <a:pt x="2798" y="4882"/>
                  </a:cubicBezTo>
                  <a:close/>
                  <a:moveTo>
                    <a:pt x="6299" y="4727"/>
                  </a:moveTo>
                  <a:lnTo>
                    <a:pt x="6299" y="5001"/>
                  </a:lnTo>
                  <a:lnTo>
                    <a:pt x="5453" y="5596"/>
                  </a:lnTo>
                  <a:lnTo>
                    <a:pt x="4584" y="5024"/>
                  </a:lnTo>
                  <a:lnTo>
                    <a:pt x="4584" y="4727"/>
                  </a:lnTo>
                  <a:cubicBezTo>
                    <a:pt x="4810" y="4846"/>
                    <a:pt x="5060" y="4917"/>
                    <a:pt x="5322" y="4929"/>
                  </a:cubicBezTo>
                  <a:lnTo>
                    <a:pt x="5441" y="4929"/>
                  </a:lnTo>
                  <a:cubicBezTo>
                    <a:pt x="5739" y="4929"/>
                    <a:pt x="6037" y="4858"/>
                    <a:pt x="6299" y="4727"/>
                  </a:cubicBezTo>
                  <a:close/>
                  <a:moveTo>
                    <a:pt x="9347" y="5572"/>
                  </a:moveTo>
                  <a:lnTo>
                    <a:pt x="9347" y="5632"/>
                  </a:lnTo>
                  <a:cubicBezTo>
                    <a:pt x="9347" y="5656"/>
                    <a:pt x="9347" y="5691"/>
                    <a:pt x="9358" y="5715"/>
                  </a:cubicBezTo>
                  <a:lnTo>
                    <a:pt x="9001" y="6072"/>
                  </a:lnTo>
                  <a:lnTo>
                    <a:pt x="8644" y="5715"/>
                  </a:lnTo>
                  <a:cubicBezTo>
                    <a:pt x="8644" y="5691"/>
                    <a:pt x="8668" y="5656"/>
                    <a:pt x="8668" y="5632"/>
                  </a:cubicBezTo>
                  <a:lnTo>
                    <a:pt x="8668" y="5572"/>
                  </a:lnTo>
                  <a:cubicBezTo>
                    <a:pt x="8763" y="5596"/>
                    <a:pt x="8870" y="5632"/>
                    <a:pt x="8977" y="5632"/>
                  </a:cubicBezTo>
                  <a:lnTo>
                    <a:pt x="9001" y="5632"/>
                  </a:lnTo>
                  <a:cubicBezTo>
                    <a:pt x="9120" y="5632"/>
                    <a:pt x="9239" y="5620"/>
                    <a:pt x="9347" y="5572"/>
                  </a:cubicBezTo>
                  <a:close/>
                  <a:moveTo>
                    <a:pt x="2108" y="5572"/>
                  </a:moveTo>
                  <a:lnTo>
                    <a:pt x="2108" y="5739"/>
                  </a:lnTo>
                  <a:cubicBezTo>
                    <a:pt x="2108" y="5798"/>
                    <a:pt x="2119" y="5834"/>
                    <a:pt x="2143" y="5882"/>
                  </a:cubicBezTo>
                  <a:lnTo>
                    <a:pt x="1965" y="6013"/>
                  </a:lnTo>
                  <a:cubicBezTo>
                    <a:pt x="1899" y="6084"/>
                    <a:pt x="1816" y="6120"/>
                    <a:pt x="1731" y="6120"/>
                  </a:cubicBezTo>
                  <a:cubicBezTo>
                    <a:pt x="1646" y="6120"/>
                    <a:pt x="1560" y="6084"/>
                    <a:pt x="1488" y="6013"/>
                  </a:cubicBezTo>
                  <a:lnTo>
                    <a:pt x="1346" y="5882"/>
                  </a:lnTo>
                  <a:cubicBezTo>
                    <a:pt x="1369" y="5834"/>
                    <a:pt x="1381" y="5775"/>
                    <a:pt x="1381" y="5739"/>
                  </a:cubicBezTo>
                  <a:lnTo>
                    <a:pt x="1381" y="5572"/>
                  </a:lnTo>
                  <a:cubicBezTo>
                    <a:pt x="1488" y="5596"/>
                    <a:pt x="1607" y="5632"/>
                    <a:pt x="1750" y="5632"/>
                  </a:cubicBezTo>
                  <a:cubicBezTo>
                    <a:pt x="1857" y="5632"/>
                    <a:pt x="1977" y="5608"/>
                    <a:pt x="2108" y="5572"/>
                  </a:cubicBezTo>
                  <a:close/>
                  <a:moveTo>
                    <a:pt x="4465" y="5298"/>
                  </a:moveTo>
                  <a:lnTo>
                    <a:pt x="5215" y="5810"/>
                  </a:lnTo>
                  <a:lnTo>
                    <a:pt x="4810" y="6215"/>
                  </a:lnTo>
                  <a:lnTo>
                    <a:pt x="4798" y="6215"/>
                  </a:lnTo>
                  <a:lnTo>
                    <a:pt x="4310" y="5465"/>
                  </a:lnTo>
                  <a:lnTo>
                    <a:pt x="4465" y="5298"/>
                  </a:lnTo>
                  <a:close/>
                  <a:moveTo>
                    <a:pt x="6429" y="5298"/>
                  </a:moveTo>
                  <a:lnTo>
                    <a:pt x="6596" y="5465"/>
                  </a:lnTo>
                  <a:lnTo>
                    <a:pt x="6108" y="6215"/>
                  </a:lnTo>
                  <a:lnTo>
                    <a:pt x="6096" y="6215"/>
                  </a:lnTo>
                  <a:lnTo>
                    <a:pt x="5691" y="5810"/>
                  </a:lnTo>
                  <a:lnTo>
                    <a:pt x="6429" y="5298"/>
                  </a:lnTo>
                  <a:close/>
                  <a:moveTo>
                    <a:pt x="4905" y="0"/>
                  </a:moveTo>
                  <a:cubicBezTo>
                    <a:pt x="4072" y="0"/>
                    <a:pt x="3381" y="691"/>
                    <a:pt x="3381" y="1524"/>
                  </a:cubicBezTo>
                  <a:lnTo>
                    <a:pt x="3381" y="1869"/>
                  </a:lnTo>
                  <a:cubicBezTo>
                    <a:pt x="3381" y="2131"/>
                    <a:pt x="3441" y="2381"/>
                    <a:pt x="3548" y="2643"/>
                  </a:cubicBezTo>
                  <a:lnTo>
                    <a:pt x="3548" y="3000"/>
                  </a:lnTo>
                  <a:cubicBezTo>
                    <a:pt x="3548" y="3596"/>
                    <a:pt x="3810" y="4132"/>
                    <a:pt x="4227" y="4465"/>
                  </a:cubicBezTo>
                  <a:lnTo>
                    <a:pt x="4227" y="5001"/>
                  </a:lnTo>
                  <a:lnTo>
                    <a:pt x="3929" y="5322"/>
                  </a:lnTo>
                  <a:cubicBezTo>
                    <a:pt x="3905" y="5346"/>
                    <a:pt x="3893" y="5394"/>
                    <a:pt x="3893" y="5441"/>
                  </a:cubicBezTo>
                  <a:lnTo>
                    <a:pt x="2905" y="5798"/>
                  </a:lnTo>
                  <a:cubicBezTo>
                    <a:pt x="2834" y="5822"/>
                    <a:pt x="2774" y="5858"/>
                    <a:pt x="2715" y="5894"/>
                  </a:cubicBezTo>
                  <a:lnTo>
                    <a:pt x="2560" y="5822"/>
                  </a:lnTo>
                  <a:cubicBezTo>
                    <a:pt x="3024" y="5632"/>
                    <a:pt x="3155" y="5346"/>
                    <a:pt x="3179" y="5334"/>
                  </a:cubicBezTo>
                  <a:cubicBezTo>
                    <a:pt x="3203" y="5286"/>
                    <a:pt x="3203" y="5227"/>
                    <a:pt x="3179" y="5179"/>
                  </a:cubicBezTo>
                  <a:cubicBezTo>
                    <a:pt x="3060" y="4965"/>
                    <a:pt x="3036" y="4524"/>
                    <a:pt x="3036" y="4203"/>
                  </a:cubicBezTo>
                  <a:cubicBezTo>
                    <a:pt x="3036" y="4084"/>
                    <a:pt x="3036" y="3977"/>
                    <a:pt x="3024" y="3893"/>
                  </a:cubicBezTo>
                  <a:cubicBezTo>
                    <a:pt x="2965" y="3131"/>
                    <a:pt x="2405" y="2548"/>
                    <a:pt x="1691" y="2548"/>
                  </a:cubicBezTo>
                  <a:cubicBezTo>
                    <a:pt x="976" y="2548"/>
                    <a:pt x="393" y="3131"/>
                    <a:pt x="345" y="3893"/>
                  </a:cubicBezTo>
                  <a:cubicBezTo>
                    <a:pt x="345" y="3977"/>
                    <a:pt x="333" y="4084"/>
                    <a:pt x="333" y="4203"/>
                  </a:cubicBezTo>
                  <a:cubicBezTo>
                    <a:pt x="322" y="4548"/>
                    <a:pt x="298" y="4965"/>
                    <a:pt x="203" y="5179"/>
                  </a:cubicBezTo>
                  <a:cubicBezTo>
                    <a:pt x="167" y="5227"/>
                    <a:pt x="167" y="5286"/>
                    <a:pt x="203" y="5334"/>
                  </a:cubicBezTo>
                  <a:cubicBezTo>
                    <a:pt x="203" y="5346"/>
                    <a:pt x="345" y="5632"/>
                    <a:pt x="810" y="5822"/>
                  </a:cubicBezTo>
                  <a:lnTo>
                    <a:pt x="369" y="6037"/>
                  </a:lnTo>
                  <a:cubicBezTo>
                    <a:pt x="155" y="6156"/>
                    <a:pt x="0" y="6370"/>
                    <a:pt x="0" y="6632"/>
                  </a:cubicBezTo>
                  <a:lnTo>
                    <a:pt x="0" y="7799"/>
                  </a:lnTo>
                  <a:cubicBezTo>
                    <a:pt x="0" y="7894"/>
                    <a:pt x="72" y="7965"/>
                    <a:pt x="167" y="7965"/>
                  </a:cubicBezTo>
                  <a:cubicBezTo>
                    <a:pt x="250" y="7965"/>
                    <a:pt x="333" y="7894"/>
                    <a:pt x="333" y="7799"/>
                  </a:cubicBezTo>
                  <a:lnTo>
                    <a:pt x="333" y="6632"/>
                  </a:lnTo>
                  <a:cubicBezTo>
                    <a:pt x="333" y="6489"/>
                    <a:pt x="405" y="6370"/>
                    <a:pt x="524" y="6310"/>
                  </a:cubicBezTo>
                  <a:lnTo>
                    <a:pt x="1060" y="6048"/>
                  </a:lnTo>
                  <a:lnTo>
                    <a:pt x="1238" y="6227"/>
                  </a:lnTo>
                  <a:cubicBezTo>
                    <a:pt x="1369" y="6346"/>
                    <a:pt x="1536" y="6406"/>
                    <a:pt x="1703" y="6406"/>
                  </a:cubicBezTo>
                  <a:cubicBezTo>
                    <a:pt x="1857" y="6406"/>
                    <a:pt x="2024" y="6346"/>
                    <a:pt x="2155" y="6227"/>
                  </a:cubicBezTo>
                  <a:lnTo>
                    <a:pt x="2334" y="6048"/>
                  </a:lnTo>
                  <a:lnTo>
                    <a:pt x="2512" y="6132"/>
                  </a:lnTo>
                  <a:cubicBezTo>
                    <a:pt x="2441" y="6275"/>
                    <a:pt x="2381" y="6418"/>
                    <a:pt x="2381" y="6584"/>
                  </a:cubicBezTo>
                  <a:lnTo>
                    <a:pt x="2381" y="7799"/>
                  </a:lnTo>
                  <a:cubicBezTo>
                    <a:pt x="2381" y="7894"/>
                    <a:pt x="2453" y="7965"/>
                    <a:pt x="2548" y="7965"/>
                  </a:cubicBezTo>
                  <a:cubicBezTo>
                    <a:pt x="2631" y="7965"/>
                    <a:pt x="2715" y="7894"/>
                    <a:pt x="2715" y="7799"/>
                  </a:cubicBezTo>
                  <a:lnTo>
                    <a:pt x="2715" y="6584"/>
                  </a:lnTo>
                  <a:cubicBezTo>
                    <a:pt x="2715" y="6358"/>
                    <a:pt x="2846" y="6167"/>
                    <a:pt x="3048" y="6096"/>
                  </a:cubicBezTo>
                  <a:lnTo>
                    <a:pt x="4084" y="5715"/>
                  </a:lnTo>
                  <a:lnTo>
                    <a:pt x="4513" y="6358"/>
                  </a:lnTo>
                  <a:cubicBezTo>
                    <a:pt x="4572" y="6453"/>
                    <a:pt x="4655" y="6489"/>
                    <a:pt x="4751" y="6513"/>
                  </a:cubicBezTo>
                  <a:lnTo>
                    <a:pt x="4775" y="6513"/>
                  </a:lnTo>
                  <a:cubicBezTo>
                    <a:pt x="4870" y="6513"/>
                    <a:pt x="4941" y="6477"/>
                    <a:pt x="5013" y="6418"/>
                  </a:cubicBezTo>
                  <a:lnTo>
                    <a:pt x="5286" y="6156"/>
                  </a:lnTo>
                  <a:lnTo>
                    <a:pt x="5286" y="7799"/>
                  </a:lnTo>
                  <a:cubicBezTo>
                    <a:pt x="5286" y="7894"/>
                    <a:pt x="5358" y="7965"/>
                    <a:pt x="5453" y="7965"/>
                  </a:cubicBezTo>
                  <a:cubicBezTo>
                    <a:pt x="5537" y="7965"/>
                    <a:pt x="5608" y="7894"/>
                    <a:pt x="5608" y="7799"/>
                  </a:cubicBezTo>
                  <a:lnTo>
                    <a:pt x="5608" y="6156"/>
                  </a:lnTo>
                  <a:lnTo>
                    <a:pt x="5882" y="6418"/>
                  </a:lnTo>
                  <a:cubicBezTo>
                    <a:pt x="5941" y="6477"/>
                    <a:pt x="6025" y="6513"/>
                    <a:pt x="6120" y="6513"/>
                  </a:cubicBezTo>
                  <a:lnTo>
                    <a:pt x="6144" y="6513"/>
                  </a:lnTo>
                  <a:cubicBezTo>
                    <a:pt x="6251" y="6489"/>
                    <a:pt x="6322" y="6453"/>
                    <a:pt x="6382" y="6358"/>
                  </a:cubicBezTo>
                  <a:lnTo>
                    <a:pt x="6822" y="5715"/>
                  </a:lnTo>
                  <a:lnTo>
                    <a:pt x="7846" y="6096"/>
                  </a:lnTo>
                  <a:cubicBezTo>
                    <a:pt x="8049" y="6167"/>
                    <a:pt x="8192" y="6358"/>
                    <a:pt x="8192" y="6584"/>
                  </a:cubicBezTo>
                  <a:lnTo>
                    <a:pt x="8192" y="7799"/>
                  </a:lnTo>
                  <a:cubicBezTo>
                    <a:pt x="8192" y="7894"/>
                    <a:pt x="8263" y="7965"/>
                    <a:pt x="8346" y="7965"/>
                  </a:cubicBezTo>
                  <a:cubicBezTo>
                    <a:pt x="8442" y="7965"/>
                    <a:pt x="8513" y="7894"/>
                    <a:pt x="8513" y="7799"/>
                  </a:cubicBezTo>
                  <a:lnTo>
                    <a:pt x="8513" y="6584"/>
                  </a:lnTo>
                  <a:cubicBezTo>
                    <a:pt x="8513" y="6358"/>
                    <a:pt x="8430" y="6156"/>
                    <a:pt x="8275" y="6001"/>
                  </a:cubicBezTo>
                  <a:lnTo>
                    <a:pt x="8323" y="5989"/>
                  </a:lnTo>
                  <a:cubicBezTo>
                    <a:pt x="8370" y="5977"/>
                    <a:pt x="8406" y="5953"/>
                    <a:pt x="8465" y="5929"/>
                  </a:cubicBezTo>
                  <a:lnTo>
                    <a:pt x="8870" y="6334"/>
                  </a:lnTo>
                  <a:lnTo>
                    <a:pt x="8870" y="7787"/>
                  </a:lnTo>
                  <a:cubicBezTo>
                    <a:pt x="8870" y="7882"/>
                    <a:pt x="8942" y="7953"/>
                    <a:pt x="9037" y="7953"/>
                  </a:cubicBezTo>
                  <a:cubicBezTo>
                    <a:pt x="9120" y="7953"/>
                    <a:pt x="9204" y="7882"/>
                    <a:pt x="9204" y="7787"/>
                  </a:cubicBezTo>
                  <a:lnTo>
                    <a:pt x="9204" y="6334"/>
                  </a:lnTo>
                  <a:lnTo>
                    <a:pt x="9597" y="5929"/>
                  </a:lnTo>
                  <a:cubicBezTo>
                    <a:pt x="9620" y="5941"/>
                    <a:pt x="9644" y="5941"/>
                    <a:pt x="9680" y="5953"/>
                  </a:cubicBezTo>
                  <a:lnTo>
                    <a:pt x="10335" y="6156"/>
                  </a:lnTo>
                  <a:cubicBezTo>
                    <a:pt x="10478" y="6191"/>
                    <a:pt x="10585" y="6334"/>
                    <a:pt x="10585" y="6489"/>
                  </a:cubicBezTo>
                  <a:lnTo>
                    <a:pt x="10585" y="7799"/>
                  </a:lnTo>
                  <a:cubicBezTo>
                    <a:pt x="10585" y="7894"/>
                    <a:pt x="10656" y="7965"/>
                    <a:pt x="10751" y="7965"/>
                  </a:cubicBezTo>
                  <a:cubicBezTo>
                    <a:pt x="10835" y="7965"/>
                    <a:pt x="10906" y="7894"/>
                    <a:pt x="10906" y="7799"/>
                  </a:cubicBezTo>
                  <a:lnTo>
                    <a:pt x="10906" y="6489"/>
                  </a:lnTo>
                  <a:cubicBezTo>
                    <a:pt x="10871" y="6227"/>
                    <a:pt x="10656" y="5953"/>
                    <a:pt x="10382" y="5870"/>
                  </a:cubicBezTo>
                  <a:lnTo>
                    <a:pt x="9716" y="5679"/>
                  </a:lnTo>
                  <a:cubicBezTo>
                    <a:pt x="9692" y="5656"/>
                    <a:pt x="9680" y="5644"/>
                    <a:pt x="9680" y="5620"/>
                  </a:cubicBezTo>
                  <a:lnTo>
                    <a:pt x="9680" y="5394"/>
                  </a:lnTo>
                  <a:cubicBezTo>
                    <a:pt x="9739" y="5358"/>
                    <a:pt x="9787" y="5322"/>
                    <a:pt x="9823" y="5275"/>
                  </a:cubicBezTo>
                  <a:cubicBezTo>
                    <a:pt x="10049" y="5048"/>
                    <a:pt x="10180" y="4751"/>
                    <a:pt x="10180" y="4429"/>
                  </a:cubicBezTo>
                  <a:lnTo>
                    <a:pt x="10180" y="4132"/>
                  </a:lnTo>
                  <a:lnTo>
                    <a:pt x="10239" y="3989"/>
                  </a:lnTo>
                  <a:cubicBezTo>
                    <a:pt x="10323" y="3858"/>
                    <a:pt x="10347" y="3691"/>
                    <a:pt x="10347" y="3548"/>
                  </a:cubicBezTo>
                  <a:lnTo>
                    <a:pt x="10347" y="2727"/>
                  </a:lnTo>
                  <a:cubicBezTo>
                    <a:pt x="10347" y="2643"/>
                    <a:pt x="10275" y="2560"/>
                    <a:pt x="10180" y="2560"/>
                  </a:cubicBezTo>
                  <a:lnTo>
                    <a:pt x="8656" y="2560"/>
                  </a:lnTo>
                  <a:cubicBezTo>
                    <a:pt x="8096" y="2560"/>
                    <a:pt x="7644" y="3012"/>
                    <a:pt x="7644" y="3572"/>
                  </a:cubicBezTo>
                  <a:lnTo>
                    <a:pt x="7644" y="3596"/>
                  </a:lnTo>
                  <a:cubicBezTo>
                    <a:pt x="7644" y="3727"/>
                    <a:pt x="7668" y="3846"/>
                    <a:pt x="7727" y="3965"/>
                  </a:cubicBezTo>
                  <a:lnTo>
                    <a:pt x="7799" y="4132"/>
                  </a:lnTo>
                  <a:lnTo>
                    <a:pt x="7799" y="4382"/>
                  </a:lnTo>
                  <a:cubicBezTo>
                    <a:pt x="7799" y="4798"/>
                    <a:pt x="8013" y="5155"/>
                    <a:pt x="8311" y="5382"/>
                  </a:cubicBezTo>
                  <a:lnTo>
                    <a:pt x="8311" y="5596"/>
                  </a:lnTo>
                  <a:cubicBezTo>
                    <a:pt x="8311" y="5632"/>
                    <a:pt x="8311" y="5644"/>
                    <a:pt x="8180" y="5691"/>
                  </a:cubicBezTo>
                  <a:lnTo>
                    <a:pt x="7858" y="5775"/>
                  </a:lnTo>
                  <a:lnTo>
                    <a:pt x="6941" y="5441"/>
                  </a:lnTo>
                  <a:cubicBezTo>
                    <a:pt x="6941" y="5394"/>
                    <a:pt x="6930" y="5346"/>
                    <a:pt x="6894" y="5322"/>
                  </a:cubicBezTo>
                  <a:lnTo>
                    <a:pt x="6596" y="5001"/>
                  </a:lnTo>
                  <a:lnTo>
                    <a:pt x="6596" y="4489"/>
                  </a:lnTo>
                  <a:cubicBezTo>
                    <a:pt x="6632" y="4453"/>
                    <a:pt x="6656" y="4429"/>
                    <a:pt x="6691" y="4405"/>
                  </a:cubicBezTo>
                  <a:cubicBezTo>
                    <a:pt x="7061" y="4072"/>
                    <a:pt x="7263" y="3560"/>
                    <a:pt x="7263" y="3060"/>
                  </a:cubicBezTo>
                  <a:lnTo>
                    <a:pt x="7263" y="2643"/>
                  </a:lnTo>
                  <a:cubicBezTo>
                    <a:pt x="7382" y="2405"/>
                    <a:pt x="7430" y="2131"/>
                    <a:pt x="7430" y="1869"/>
                  </a:cubicBezTo>
                  <a:lnTo>
                    <a:pt x="7430" y="167"/>
                  </a:lnTo>
                  <a:cubicBezTo>
                    <a:pt x="7430" y="83"/>
                    <a:pt x="7358" y="0"/>
                    <a:pt x="72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72;p58">
              <a:extLst>
                <a:ext uri="{FF2B5EF4-FFF2-40B4-BE49-F238E27FC236}">
                  <a16:creationId xmlns:a16="http://schemas.microsoft.com/office/drawing/2014/main" id="{0732F21B-1BAD-4C3B-84C4-FCE4BEB3D2AC}"/>
                </a:ext>
              </a:extLst>
            </p:cNvPr>
            <p:cNvSpPr/>
            <p:nvPr/>
          </p:nvSpPr>
          <p:spPr>
            <a:xfrm>
              <a:off x="5645669" y="3625759"/>
              <a:ext cx="10248" cy="42872"/>
            </a:xfrm>
            <a:custGeom>
              <a:avLst/>
              <a:gdLst/>
              <a:ahLst/>
              <a:cxnLst/>
              <a:rect l="l" t="t" r="r" b="b"/>
              <a:pathLst>
                <a:path w="322" h="1347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1179"/>
                  </a:lnTo>
                  <a:cubicBezTo>
                    <a:pt x="0" y="1263"/>
                    <a:pt x="72" y="1346"/>
                    <a:pt x="167" y="1346"/>
                  </a:cubicBezTo>
                  <a:cubicBezTo>
                    <a:pt x="251" y="1346"/>
                    <a:pt x="322" y="1263"/>
                    <a:pt x="322" y="1179"/>
                  </a:cubicBezTo>
                  <a:lnTo>
                    <a:pt x="322" y="167"/>
                  </a:lnTo>
                  <a:cubicBezTo>
                    <a:pt x="322" y="60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73;p58">
              <a:extLst>
                <a:ext uri="{FF2B5EF4-FFF2-40B4-BE49-F238E27FC236}">
                  <a16:creationId xmlns:a16="http://schemas.microsoft.com/office/drawing/2014/main" id="{78DC23EA-C126-433E-B858-FC3BED4822E1}"/>
                </a:ext>
              </a:extLst>
            </p:cNvPr>
            <p:cNvSpPr/>
            <p:nvPr/>
          </p:nvSpPr>
          <p:spPr>
            <a:xfrm>
              <a:off x="5462247" y="3461115"/>
              <a:ext cx="86825" cy="29759"/>
            </a:xfrm>
            <a:custGeom>
              <a:avLst/>
              <a:gdLst/>
              <a:ahLst/>
              <a:cxnLst/>
              <a:rect l="l" t="t" r="r" b="b"/>
              <a:pathLst>
                <a:path w="2728" h="935" extrusionOk="0">
                  <a:moveTo>
                    <a:pt x="1094" y="0"/>
                  </a:moveTo>
                  <a:cubicBezTo>
                    <a:pt x="768" y="0"/>
                    <a:pt x="473" y="35"/>
                    <a:pt x="287" y="66"/>
                  </a:cubicBezTo>
                  <a:cubicBezTo>
                    <a:pt x="120" y="102"/>
                    <a:pt x="1" y="233"/>
                    <a:pt x="1" y="399"/>
                  </a:cubicBezTo>
                  <a:lnTo>
                    <a:pt x="1" y="768"/>
                  </a:lnTo>
                  <a:cubicBezTo>
                    <a:pt x="1" y="864"/>
                    <a:pt x="72" y="935"/>
                    <a:pt x="168" y="935"/>
                  </a:cubicBezTo>
                  <a:cubicBezTo>
                    <a:pt x="251" y="935"/>
                    <a:pt x="322" y="864"/>
                    <a:pt x="322" y="768"/>
                  </a:cubicBezTo>
                  <a:lnTo>
                    <a:pt x="322" y="399"/>
                  </a:lnTo>
                  <a:cubicBezTo>
                    <a:pt x="322" y="399"/>
                    <a:pt x="322" y="387"/>
                    <a:pt x="346" y="387"/>
                  </a:cubicBezTo>
                  <a:cubicBezTo>
                    <a:pt x="498" y="361"/>
                    <a:pt x="764" y="327"/>
                    <a:pt x="1063" y="327"/>
                  </a:cubicBezTo>
                  <a:cubicBezTo>
                    <a:pt x="1162" y="327"/>
                    <a:pt x="1266" y="331"/>
                    <a:pt x="1370" y="340"/>
                  </a:cubicBezTo>
                  <a:cubicBezTo>
                    <a:pt x="1858" y="364"/>
                    <a:pt x="2215" y="506"/>
                    <a:pt x="2442" y="709"/>
                  </a:cubicBezTo>
                  <a:cubicBezTo>
                    <a:pt x="2471" y="739"/>
                    <a:pt x="2513" y="753"/>
                    <a:pt x="2555" y="753"/>
                  </a:cubicBezTo>
                  <a:cubicBezTo>
                    <a:pt x="2596" y="753"/>
                    <a:pt x="2638" y="739"/>
                    <a:pt x="2668" y="709"/>
                  </a:cubicBezTo>
                  <a:cubicBezTo>
                    <a:pt x="2727" y="637"/>
                    <a:pt x="2727" y="530"/>
                    <a:pt x="2656" y="471"/>
                  </a:cubicBezTo>
                  <a:cubicBezTo>
                    <a:pt x="2283" y="97"/>
                    <a:pt x="1643" y="0"/>
                    <a:pt x="10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74;p58">
              <a:extLst>
                <a:ext uri="{FF2B5EF4-FFF2-40B4-BE49-F238E27FC236}">
                  <a16:creationId xmlns:a16="http://schemas.microsoft.com/office/drawing/2014/main" id="{61FB2F24-93D1-4D99-B32C-5E52D967C7BA}"/>
                </a:ext>
              </a:extLst>
            </p:cNvPr>
            <p:cNvSpPr/>
            <p:nvPr/>
          </p:nvSpPr>
          <p:spPr>
            <a:xfrm>
              <a:off x="5441050" y="3636389"/>
              <a:ext cx="10248" cy="32241"/>
            </a:xfrm>
            <a:custGeom>
              <a:avLst/>
              <a:gdLst/>
              <a:ahLst/>
              <a:cxnLst/>
              <a:rect l="l" t="t" r="r" b="b"/>
              <a:pathLst>
                <a:path w="322" h="1013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845"/>
                  </a:lnTo>
                  <a:cubicBezTo>
                    <a:pt x="0" y="929"/>
                    <a:pt x="72" y="1012"/>
                    <a:pt x="167" y="1012"/>
                  </a:cubicBezTo>
                  <a:cubicBezTo>
                    <a:pt x="250" y="1012"/>
                    <a:pt x="322" y="929"/>
                    <a:pt x="322" y="845"/>
                  </a:cubicBezTo>
                  <a:lnTo>
                    <a:pt x="322" y="155"/>
                  </a:lnTo>
                  <a:cubicBezTo>
                    <a:pt x="310" y="71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75;p58">
              <a:extLst>
                <a:ext uri="{FF2B5EF4-FFF2-40B4-BE49-F238E27FC236}">
                  <a16:creationId xmlns:a16="http://schemas.microsoft.com/office/drawing/2014/main" id="{C828AC01-6355-48CC-B8BB-27C5BDD92B24}"/>
                </a:ext>
              </a:extLst>
            </p:cNvPr>
            <p:cNvSpPr/>
            <p:nvPr/>
          </p:nvSpPr>
          <p:spPr>
            <a:xfrm>
              <a:off x="5559257" y="3636389"/>
              <a:ext cx="10662" cy="32241"/>
            </a:xfrm>
            <a:custGeom>
              <a:avLst/>
              <a:gdLst/>
              <a:ahLst/>
              <a:cxnLst/>
              <a:rect l="l" t="t" r="r" b="b"/>
              <a:pathLst>
                <a:path w="335" h="1013" extrusionOk="0">
                  <a:moveTo>
                    <a:pt x="168" y="0"/>
                  </a:moveTo>
                  <a:cubicBezTo>
                    <a:pt x="84" y="0"/>
                    <a:pt x="1" y="71"/>
                    <a:pt x="1" y="155"/>
                  </a:cubicBezTo>
                  <a:lnTo>
                    <a:pt x="1" y="845"/>
                  </a:lnTo>
                  <a:cubicBezTo>
                    <a:pt x="1" y="929"/>
                    <a:pt x="84" y="1012"/>
                    <a:pt x="168" y="1012"/>
                  </a:cubicBezTo>
                  <a:cubicBezTo>
                    <a:pt x="263" y="1012"/>
                    <a:pt x="334" y="929"/>
                    <a:pt x="334" y="845"/>
                  </a:cubicBezTo>
                  <a:lnTo>
                    <a:pt x="334" y="155"/>
                  </a:lnTo>
                  <a:cubicBezTo>
                    <a:pt x="334" y="71"/>
                    <a:pt x="263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9195F79-79C8-4A1F-B597-49910F54C6B2}"/>
              </a:ext>
            </a:extLst>
          </p:cNvPr>
          <p:cNvSpPr/>
          <p:nvPr/>
        </p:nvSpPr>
        <p:spPr>
          <a:xfrm>
            <a:off x="4985189" y="1843567"/>
            <a:ext cx="2983594" cy="852740"/>
          </a:xfrm>
          <a:prstGeom prst="rect">
            <a:avLst/>
          </a:prstGeom>
          <a:solidFill>
            <a:srgbClr val="1DD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95EADA-F402-4A8B-B532-7A3079C80F49}"/>
              </a:ext>
            </a:extLst>
          </p:cNvPr>
          <p:cNvSpPr/>
          <p:nvPr/>
        </p:nvSpPr>
        <p:spPr>
          <a:xfrm>
            <a:off x="4984011" y="2772716"/>
            <a:ext cx="2983594" cy="852740"/>
          </a:xfrm>
          <a:prstGeom prst="rect">
            <a:avLst/>
          </a:prstGeom>
          <a:solidFill>
            <a:srgbClr val="14C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C3B2340-A1A2-486E-B346-BC57A0EF215C}"/>
              </a:ext>
            </a:extLst>
          </p:cNvPr>
          <p:cNvSpPr/>
          <p:nvPr/>
        </p:nvSpPr>
        <p:spPr>
          <a:xfrm>
            <a:off x="4989309" y="3693398"/>
            <a:ext cx="2983594" cy="852740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5057514" y="1947587"/>
            <a:ext cx="2838945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#9Slide03 Quicksand" panose="00000500000000000000" pitchFamily="2" charset="0"/>
              </a:rPr>
              <a:t>Portfolio recommendation with many asset classes based on financial background and risk tolerance </a:t>
            </a:r>
            <a:endParaRPr sz="1200">
              <a:solidFill>
                <a:schemeClr val="bg1"/>
              </a:solidFill>
              <a:latin typeface="#9Slide03 Quicksand" panose="00000500000000000000" pitchFamily="2" charset="0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5499977" y="803681"/>
            <a:ext cx="1881300" cy="4317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#9Slide03 Montserrat Medium" panose="00000600000000000000" pitchFamily="2" charset="0"/>
              </a:rPr>
              <a:t>Key Features </a:t>
            </a:r>
            <a:endParaRPr>
              <a:latin typeface="#9Slide03 Montserrat Medium" panose="000006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22E1458-9BF3-4642-9F53-57D90D2DC822}"/>
              </a:ext>
            </a:extLst>
          </p:cNvPr>
          <p:cNvGrpSpPr/>
          <p:nvPr/>
        </p:nvGrpSpPr>
        <p:grpSpPr>
          <a:xfrm>
            <a:off x="5457167" y="389193"/>
            <a:ext cx="459000" cy="459000"/>
            <a:chOff x="1067643" y="1352793"/>
            <a:chExt cx="459000" cy="459000"/>
          </a:xfrm>
          <a:noFill/>
        </p:grpSpPr>
        <p:sp>
          <p:nvSpPr>
            <p:cNvPr id="264" name="Google Shape;264;p36"/>
            <p:cNvSpPr/>
            <p:nvPr/>
          </p:nvSpPr>
          <p:spPr>
            <a:xfrm>
              <a:off x="1067643" y="1352793"/>
              <a:ext cx="459000" cy="45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1106057" y="1406231"/>
              <a:ext cx="363563" cy="311657"/>
            </a:xfrm>
            <a:custGeom>
              <a:avLst/>
              <a:gdLst/>
              <a:ahLst/>
              <a:cxnLst/>
              <a:rect l="l" t="t" r="r" b="b"/>
              <a:pathLst>
                <a:path w="11431" h="9799" extrusionOk="0">
                  <a:moveTo>
                    <a:pt x="4347" y="1"/>
                  </a:moveTo>
                  <a:cubicBezTo>
                    <a:pt x="3957" y="1"/>
                    <a:pt x="3588" y="148"/>
                    <a:pt x="3311" y="435"/>
                  </a:cubicBezTo>
                  <a:lnTo>
                    <a:pt x="3287" y="447"/>
                  </a:lnTo>
                  <a:lnTo>
                    <a:pt x="3275" y="447"/>
                  </a:lnTo>
                  <a:cubicBezTo>
                    <a:pt x="3189" y="435"/>
                    <a:pt x="3104" y="429"/>
                    <a:pt x="3019" y="429"/>
                  </a:cubicBezTo>
                  <a:cubicBezTo>
                    <a:pt x="2531" y="429"/>
                    <a:pt x="2074" y="633"/>
                    <a:pt x="1739" y="1019"/>
                  </a:cubicBezTo>
                  <a:cubicBezTo>
                    <a:pt x="1358" y="1459"/>
                    <a:pt x="1239" y="2055"/>
                    <a:pt x="1418" y="2602"/>
                  </a:cubicBezTo>
                  <a:lnTo>
                    <a:pt x="1418" y="2626"/>
                  </a:lnTo>
                  <a:lnTo>
                    <a:pt x="1406" y="2638"/>
                  </a:lnTo>
                  <a:cubicBezTo>
                    <a:pt x="549" y="3007"/>
                    <a:pt x="1" y="3841"/>
                    <a:pt x="1" y="4769"/>
                  </a:cubicBezTo>
                  <a:cubicBezTo>
                    <a:pt x="1" y="5507"/>
                    <a:pt x="346" y="6198"/>
                    <a:pt x="941" y="6627"/>
                  </a:cubicBezTo>
                  <a:lnTo>
                    <a:pt x="953" y="6638"/>
                  </a:lnTo>
                  <a:lnTo>
                    <a:pt x="941" y="6650"/>
                  </a:lnTo>
                  <a:cubicBezTo>
                    <a:pt x="608" y="7281"/>
                    <a:pt x="703" y="7996"/>
                    <a:pt x="1168" y="8532"/>
                  </a:cubicBezTo>
                  <a:cubicBezTo>
                    <a:pt x="1492" y="8915"/>
                    <a:pt x="1937" y="9116"/>
                    <a:pt x="2409" y="9116"/>
                  </a:cubicBezTo>
                  <a:cubicBezTo>
                    <a:pt x="2597" y="9116"/>
                    <a:pt x="2788" y="9084"/>
                    <a:pt x="2977" y="9020"/>
                  </a:cubicBezTo>
                  <a:lnTo>
                    <a:pt x="2989" y="9020"/>
                  </a:lnTo>
                  <a:lnTo>
                    <a:pt x="3013" y="9032"/>
                  </a:lnTo>
                  <a:cubicBezTo>
                    <a:pt x="3108" y="9210"/>
                    <a:pt x="3251" y="9377"/>
                    <a:pt x="3406" y="9496"/>
                  </a:cubicBezTo>
                  <a:cubicBezTo>
                    <a:pt x="3433" y="9523"/>
                    <a:pt x="3473" y="9536"/>
                    <a:pt x="3511" y="9536"/>
                  </a:cubicBezTo>
                  <a:cubicBezTo>
                    <a:pt x="3524" y="9536"/>
                    <a:pt x="3537" y="9535"/>
                    <a:pt x="3549" y="9532"/>
                  </a:cubicBezTo>
                  <a:cubicBezTo>
                    <a:pt x="3585" y="9532"/>
                    <a:pt x="3632" y="9496"/>
                    <a:pt x="3668" y="9472"/>
                  </a:cubicBezTo>
                  <a:cubicBezTo>
                    <a:pt x="3692" y="9436"/>
                    <a:pt x="3704" y="9377"/>
                    <a:pt x="3692" y="9329"/>
                  </a:cubicBezTo>
                  <a:cubicBezTo>
                    <a:pt x="3692" y="9294"/>
                    <a:pt x="3668" y="9246"/>
                    <a:pt x="3632" y="9210"/>
                  </a:cubicBezTo>
                  <a:cubicBezTo>
                    <a:pt x="3466" y="9079"/>
                    <a:pt x="3335" y="8913"/>
                    <a:pt x="3263" y="8710"/>
                  </a:cubicBezTo>
                  <a:cubicBezTo>
                    <a:pt x="3251" y="8663"/>
                    <a:pt x="3204" y="8639"/>
                    <a:pt x="3156" y="8603"/>
                  </a:cubicBezTo>
                  <a:cubicBezTo>
                    <a:pt x="3132" y="8597"/>
                    <a:pt x="3111" y="8594"/>
                    <a:pt x="3090" y="8594"/>
                  </a:cubicBezTo>
                  <a:cubicBezTo>
                    <a:pt x="3070" y="8594"/>
                    <a:pt x="3049" y="8597"/>
                    <a:pt x="3025" y="8603"/>
                  </a:cubicBezTo>
                  <a:cubicBezTo>
                    <a:pt x="2841" y="8695"/>
                    <a:pt x="2642" y="8741"/>
                    <a:pt x="2443" y="8741"/>
                  </a:cubicBezTo>
                  <a:cubicBezTo>
                    <a:pt x="2177" y="8741"/>
                    <a:pt x="1911" y="8659"/>
                    <a:pt x="1680" y="8496"/>
                  </a:cubicBezTo>
                  <a:cubicBezTo>
                    <a:pt x="1287" y="8222"/>
                    <a:pt x="1072" y="7758"/>
                    <a:pt x="1120" y="7281"/>
                  </a:cubicBezTo>
                  <a:cubicBezTo>
                    <a:pt x="1191" y="6615"/>
                    <a:pt x="1763" y="6091"/>
                    <a:pt x="2442" y="6091"/>
                  </a:cubicBezTo>
                  <a:cubicBezTo>
                    <a:pt x="2537" y="6091"/>
                    <a:pt x="2620" y="6019"/>
                    <a:pt x="2620" y="5912"/>
                  </a:cubicBezTo>
                  <a:cubicBezTo>
                    <a:pt x="2620" y="5817"/>
                    <a:pt x="2549" y="5734"/>
                    <a:pt x="2442" y="5734"/>
                  </a:cubicBezTo>
                  <a:cubicBezTo>
                    <a:pt x="1965" y="5734"/>
                    <a:pt x="1501" y="5936"/>
                    <a:pt x="1180" y="6317"/>
                  </a:cubicBezTo>
                  <a:lnTo>
                    <a:pt x="1168" y="6329"/>
                  </a:lnTo>
                  <a:lnTo>
                    <a:pt x="1144" y="6317"/>
                  </a:lnTo>
                  <a:cubicBezTo>
                    <a:pt x="644" y="5936"/>
                    <a:pt x="358" y="5365"/>
                    <a:pt x="358" y="4733"/>
                  </a:cubicBezTo>
                  <a:cubicBezTo>
                    <a:pt x="358" y="3948"/>
                    <a:pt x="822" y="3233"/>
                    <a:pt x="1549" y="2936"/>
                  </a:cubicBezTo>
                  <a:lnTo>
                    <a:pt x="1561" y="2912"/>
                  </a:lnTo>
                  <a:lnTo>
                    <a:pt x="1584" y="2936"/>
                  </a:lnTo>
                  <a:cubicBezTo>
                    <a:pt x="1882" y="3436"/>
                    <a:pt x="2430" y="3757"/>
                    <a:pt x="3025" y="3757"/>
                  </a:cubicBezTo>
                  <a:cubicBezTo>
                    <a:pt x="3108" y="3757"/>
                    <a:pt x="3204" y="3674"/>
                    <a:pt x="3204" y="3567"/>
                  </a:cubicBezTo>
                  <a:cubicBezTo>
                    <a:pt x="3204" y="3471"/>
                    <a:pt x="3132" y="3388"/>
                    <a:pt x="3025" y="3388"/>
                  </a:cubicBezTo>
                  <a:cubicBezTo>
                    <a:pt x="2501" y="3388"/>
                    <a:pt x="2025" y="3079"/>
                    <a:pt x="1822" y="2614"/>
                  </a:cubicBezTo>
                  <a:cubicBezTo>
                    <a:pt x="1620" y="2186"/>
                    <a:pt x="1668" y="1709"/>
                    <a:pt x="1942" y="1328"/>
                  </a:cubicBezTo>
                  <a:cubicBezTo>
                    <a:pt x="2196" y="946"/>
                    <a:pt x="2608" y="744"/>
                    <a:pt x="3058" y="744"/>
                  </a:cubicBezTo>
                  <a:cubicBezTo>
                    <a:pt x="3071" y="744"/>
                    <a:pt x="3084" y="745"/>
                    <a:pt x="3096" y="745"/>
                  </a:cubicBezTo>
                  <a:cubicBezTo>
                    <a:pt x="3549" y="769"/>
                    <a:pt x="3930" y="995"/>
                    <a:pt x="4156" y="1388"/>
                  </a:cubicBezTo>
                  <a:cubicBezTo>
                    <a:pt x="4189" y="1437"/>
                    <a:pt x="4245" y="1464"/>
                    <a:pt x="4307" y="1464"/>
                  </a:cubicBezTo>
                  <a:cubicBezTo>
                    <a:pt x="4335" y="1464"/>
                    <a:pt x="4365" y="1458"/>
                    <a:pt x="4394" y="1447"/>
                  </a:cubicBezTo>
                  <a:cubicBezTo>
                    <a:pt x="4466" y="1400"/>
                    <a:pt x="4501" y="1293"/>
                    <a:pt x="4454" y="1209"/>
                  </a:cubicBezTo>
                  <a:cubicBezTo>
                    <a:pt x="4275" y="923"/>
                    <a:pt x="4037" y="697"/>
                    <a:pt x="3727" y="554"/>
                  </a:cubicBezTo>
                  <a:lnTo>
                    <a:pt x="3692" y="531"/>
                  </a:lnTo>
                  <a:lnTo>
                    <a:pt x="3727" y="519"/>
                  </a:lnTo>
                  <a:cubicBezTo>
                    <a:pt x="3925" y="392"/>
                    <a:pt x="4142" y="329"/>
                    <a:pt x="4362" y="329"/>
                  </a:cubicBezTo>
                  <a:cubicBezTo>
                    <a:pt x="4553" y="329"/>
                    <a:pt x="4747" y="377"/>
                    <a:pt x="4930" y="471"/>
                  </a:cubicBezTo>
                  <a:cubicBezTo>
                    <a:pt x="5311" y="685"/>
                    <a:pt x="5537" y="1066"/>
                    <a:pt x="5537" y="1519"/>
                  </a:cubicBezTo>
                  <a:lnTo>
                    <a:pt x="5537" y="4031"/>
                  </a:lnTo>
                  <a:lnTo>
                    <a:pt x="5513" y="4031"/>
                  </a:lnTo>
                  <a:cubicBezTo>
                    <a:pt x="5156" y="4019"/>
                    <a:pt x="4918" y="3888"/>
                    <a:pt x="4751" y="3626"/>
                  </a:cubicBezTo>
                  <a:cubicBezTo>
                    <a:pt x="4719" y="3577"/>
                    <a:pt x="4652" y="3550"/>
                    <a:pt x="4590" y="3550"/>
                  </a:cubicBezTo>
                  <a:cubicBezTo>
                    <a:pt x="4562" y="3550"/>
                    <a:pt x="4535" y="3556"/>
                    <a:pt x="4513" y="3567"/>
                  </a:cubicBezTo>
                  <a:cubicBezTo>
                    <a:pt x="4442" y="3614"/>
                    <a:pt x="4406" y="3733"/>
                    <a:pt x="4454" y="3805"/>
                  </a:cubicBezTo>
                  <a:cubicBezTo>
                    <a:pt x="4680" y="4162"/>
                    <a:pt x="5037" y="4364"/>
                    <a:pt x="5490" y="4376"/>
                  </a:cubicBezTo>
                  <a:lnTo>
                    <a:pt x="5513" y="4376"/>
                  </a:lnTo>
                  <a:lnTo>
                    <a:pt x="5513" y="7008"/>
                  </a:lnTo>
                  <a:lnTo>
                    <a:pt x="5466" y="6984"/>
                  </a:lnTo>
                  <a:cubicBezTo>
                    <a:pt x="5240" y="6758"/>
                    <a:pt x="4930" y="6638"/>
                    <a:pt x="4620" y="6638"/>
                  </a:cubicBezTo>
                  <a:lnTo>
                    <a:pt x="3549" y="6638"/>
                  </a:lnTo>
                  <a:cubicBezTo>
                    <a:pt x="3454" y="6638"/>
                    <a:pt x="3370" y="6710"/>
                    <a:pt x="3370" y="6817"/>
                  </a:cubicBezTo>
                  <a:cubicBezTo>
                    <a:pt x="3370" y="6900"/>
                    <a:pt x="3442" y="6996"/>
                    <a:pt x="3549" y="6996"/>
                  </a:cubicBezTo>
                  <a:lnTo>
                    <a:pt x="4620" y="6996"/>
                  </a:lnTo>
                  <a:cubicBezTo>
                    <a:pt x="5109" y="6996"/>
                    <a:pt x="5490" y="7400"/>
                    <a:pt x="5490" y="7877"/>
                  </a:cubicBezTo>
                  <a:lnTo>
                    <a:pt x="5490" y="8258"/>
                  </a:lnTo>
                  <a:cubicBezTo>
                    <a:pt x="5490" y="8603"/>
                    <a:pt x="5347" y="8924"/>
                    <a:pt x="5073" y="9163"/>
                  </a:cubicBezTo>
                  <a:cubicBezTo>
                    <a:pt x="4859" y="9347"/>
                    <a:pt x="4589" y="9453"/>
                    <a:pt x="4310" y="9453"/>
                  </a:cubicBezTo>
                  <a:cubicBezTo>
                    <a:pt x="4247" y="9453"/>
                    <a:pt x="4184" y="9447"/>
                    <a:pt x="4120" y="9436"/>
                  </a:cubicBezTo>
                  <a:lnTo>
                    <a:pt x="4097" y="9436"/>
                  </a:lnTo>
                  <a:cubicBezTo>
                    <a:pt x="4061" y="9436"/>
                    <a:pt x="4025" y="9448"/>
                    <a:pt x="3989" y="9460"/>
                  </a:cubicBezTo>
                  <a:cubicBezTo>
                    <a:pt x="3942" y="9496"/>
                    <a:pt x="3930" y="9544"/>
                    <a:pt x="3918" y="9579"/>
                  </a:cubicBezTo>
                  <a:cubicBezTo>
                    <a:pt x="3906" y="9675"/>
                    <a:pt x="3966" y="9758"/>
                    <a:pt x="4061" y="9782"/>
                  </a:cubicBezTo>
                  <a:cubicBezTo>
                    <a:pt x="4137" y="9793"/>
                    <a:pt x="4213" y="9799"/>
                    <a:pt x="4289" y="9799"/>
                  </a:cubicBezTo>
                  <a:cubicBezTo>
                    <a:pt x="4842" y="9799"/>
                    <a:pt x="5372" y="9500"/>
                    <a:pt x="5644" y="9008"/>
                  </a:cubicBezTo>
                  <a:lnTo>
                    <a:pt x="5656" y="8972"/>
                  </a:lnTo>
                  <a:lnTo>
                    <a:pt x="5668" y="9008"/>
                  </a:lnTo>
                  <a:cubicBezTo>
                    <a:pt x="5951" y="9500"/>
                    <a:pt x="6473" y="9799"/>
                    <a:pt x="7024" y="9799"/>
                  </a:cubicBezTo>
                  <a:cubicBezTo>
                    <a:pt x="7100" y="9799"/>
                    <a:pt x="7176" y="9793"/>
                    <a:pt x="7252" y="9782"/>
                  </a:cubicBezTo>
                  <a:cubicBezTo>
                    <a:pt x="7335" y="9758"/>
                    <a:pt x="7418" y="9675"/>
                    <a:pt x="7395" y="9579"/>
                  </a:cubicBezTo>
                  <a:cubicBezTo>
                    <a:pt x="7395" y="9544"/>
                    <a:pt x="7371" y="9496"/>
                    <a:pt x="7323" y="9460"/>
                  </a:cubicBezTo>
                  <a:cubicBezTo>
                    <a:pt x="7288" y="9443"/>
                    <a:pt x="7260" y="9432"/>
                    <a:pt x="7228" y="9432"/>
                  </a:cubicBezTo>
                  <a:cubicBezTo>
                    <a:pt x="7217" y="9432"/>
                    <a:pt x="7205" y="9433"/>
                    <a:pt x="7192" y="9436"/>
                  </a:cubicBezTo>
                  <a:cubicBezTo>
                    <a:pt x="7129" y="9447"/>
                    <a:pt x="7066" y="9453"/>
                    <a:pt x="7003" y="9453"/>
                  </a:cubicBezTo>
                  <a:cubicBezTo>
                    <a:pt x="6723" y="9453"/>
                    <a:pt x="6454" y="9347"/>
                    <a:pt x="6240" y="9163"/>
                  </a:cubicBezTo>
                  <a:cubicBezTo>
                    <a:pt x="5978" y="8948"/>
                    <a:pt x="5823" y="8615"/>
                    <a:pt x="5823" y="8258"/>
                  </a:cubicBezTo>
                  <a:lnTo>
                    <a:pt x="5823" y="6746"/>
                  </a:lnTo>
                  <a:cubicBezTo>
                    <a:pt x="5823" y="6246"/>
                    <a:pt x="6228" y="5865"/>
                    <a:pt x="6704" y="5865"/>
                  </a:cubicBezTo>
                  <a:lnTo>
                    <a:pt x="8252" y="5865"/>
                  </a:lnTo>
                  <a:cubicBezTo>
                    <a:pt x="8335" y="5865"/>
                    <a:pt x="8430" y="5793"/>
                    <a:pt x="8430" y="5686"/>
                  </a:cubicBezTo>
                  <a:cubicBezTo>
                    <a:pt x="8430" y="5579"/>
                    <a:pt x="8359" y="5507"/>
                    <a:pt x="8252" y="5507"/>
                  </a:cubicBezTo>
                  <a:lnTo>
                    <a:pt x="6704" y="5507"/>
                  </a:lnTo>
                  <a:cubicBezTo>
                    <a:pt x="6383" y="5507"/>
                    <a:pt x="6085" y="5626"/>
                    <a:pt x="5847" y="5853"/>
                  </a:cubicBezTo>
                  <a:lnTo>
                    <a:pt x="5811" y="5876"/>
                  </a:lnTo>
                  <a:lnTo>
                    <a:pt x="5811" y="5210"/>
                  </a:lnTo>
                  <a:lnTo>
                    <a:pt x="5823" y="5210"/>
                  </a:lnTo>
                  <a:cubicBezTo>
                    <a:pt x="6549" y="5186"/>
                    <a:pt x="7133" y="4591"/>
                    <a:pt x="7133" y="3841"/>
                  </a:cubicBezTo>
                  <a:cubicBezTo>
                    <a:pt x="7133" y="3757"/>
                    <a:pt x="7061" y="3662"/>
                    <a:pt x="6954" y="3662"/>
                  </a:cubicBezTo>
                  <a:cubicBezTo>
                    <a:pt x="6859" y="3662"/>
                    <a:pt x="6775" y="3733"/>
                    <a:pt x="6775" y="3841"/>
                  </a:cubicBezTo>
                  <a:cubicBezTo>
                    <a:pt x="6775" y="4376"/>
                    <a:pt x="6359" y="4829"/>
                    <a:pt x="5823" y="4853"/>
                  </a:cubicBezTo>
                  <a:lnTo>
                    <a:pt x="5787" y="4853"/>
                  </a:lnTo>
                  <a:lnTo>
                    <a:pt x="5787" y="1543"/>
                  </a:lnTo>
                  <a:cubicBezTo>
                    <a:pt x="5787" y="1114"/>
                    <a:pt x="6013" y="709"/>
                    <a:pt x="6406" y="507"/>
                  </a:cubicBezTo>
                  <a:cubicBezTo>
                    <a:pt x="6582" y="408"/>
                    <a:pt x="6773" y="360"/>
                    <a:pt x="6963" y="360"/>
                  </a:cubicBezTo>
                  <a:cubicBezTo>
                    <a:pt x="7186" y="360"/>
                    <a:pt x="7410" y="426"/>
                    <a:pt x="7609" y="554"/>
                  </a:cubicBezTo>
                  <a:lnTo>
                    <a:pt x="7633" y="566"/>
                  </a:lnTo>
                  <a:lnTo>
                    <a:pt x="7728" y="602"/>
                  </a:lnTo>
                  <a:cubicBezTo>
                    <a:pt x="7430" y="733"/>
                    <a:pt x="7180" y="971"/>
                    <a:pt x="7002" y="1257"/>
                  </a:cubicBezTo>
                  <a:cubicBezTo>
                    <a:pt x="6954" y="1328"/>
                    <a:pt x="6966" y="1447"/>
                    <a:pt x="7061" y="1495"/>
                  </a:cubicBezTo>
                  <a:cubicBezTo>
                    <a:pt x="7086" y="1507"/>
                    <a:pt x="7116" y="1514"/>
                    <a:pt x="7147" y="1514"/>
                  </a:cubicBezTo>
                  <a:cubicBezTo>
                    <a:pt x="7206" y="1514"/>
                    <a:pt x="7268" y="1490"/>
                    <a:pt x="7299" y="1435"/>
                  </a:cubicBezTo>
                  <a:cubicBezTo>
                    <a:pt x="7526" y="1054"/>
                    <a:pt x="7918" y="816"/>
                    <a:pt x="8371" y="793"/>
                  </a:cubicBezTo>
                  <a:cubicBezTo>
                    <a:pt x="8405" y="790"/>
                    <a:pt x="8438" y="789"/>
                    <a:pt x="8471" y="789"/>
                  </a:cubicBezTo>
                  <a:cubicBezTo>
                    <a:pt x="8895" y="789"/>
                    <a:pt x="9271" y="998"/>
                    <a:pt x="9514" y="1340"/>
                  </a:cubicBezTo>
                  <a:cubicBezTo>
                    <a:pt x="9788" y="1709"/>
                    <a:pt x="9847" y="2186"/>
                    <a:pt x="9669" y="2602"/>
                  </a:cubicBezTo>
                  <a:cubicBezTo>
                    <a:pt x="9454" y="3114"/>
                    <a:pt x="8978" y="3436"/>
                    <a:pt x="8430" y="3436"/>
                  </a:cubicBezTo>
                  <a:cubicBezTo>
                    <a:pt x="8335" y="3436"/>
                    <a:pt x="8252" y="3519"/>
                    <a:pt x="8252" y="3614"/>
                  </a:cubicBezTo>
                  <a:cubicBezTo>
                    <a:pt x="8252" y="3721"/>
                    <a:pt x="8323" y="3793"/>
                    <a:pt x="8430" y="3793"/>
                  </a:cubicBezTo>
                  <a:cubicBezTo>
                    <a:pt x="9014" y="3793"/>
                    <a:pt x="9573" y="3483"/>
                    <a:pt x="9871" y="2983"/>
                  </a:cubicBezTo>
                  <a:lnTo>
                    <a:pt x="9883" y="2959"/>
                  </a:lnTo>
                  <a:lnTo>
                    <a:pt x="9907" y="2983"/>
                  </a:lnTo>
                  <a:cubicBezTo>
                    <a:pt x="10562" y="3257"/>
                    <a:pt x="10990" y="3841"/>
                    <a:pt x="11074" y="4555"/>
                  </a:cubicBezTo>
                  <a:cubicBezTo>
                    <a:pt x="11169" y="5269"/>
                    <a:pt x="10871" y="5936"/>
                    <a:pt x="10300" y="6353"/>
                  </a:cubicBezTo>
                  <a:lnTo>
                    <a:pt x="10288" y="6377"/>
                  </a:lnTo>
                  <a:lnTo>
                    <a:pt x="10276" y="6353"/>
                  </a:lnTo>
                  <a:cubicBezTo>
                    <a:pt x="9966" y="5984"/>
                    <a:pt x="9502" y="5781"/>
                    <a:pt x="9014" y="5781"/>
                  </a:cubicBezTo>
                  <a:cubicBezTo>
                    <a:pt x="8919" y="5781"/>
                    <a:pt x="8835" y="5853"/>
                    <a:pt x="8835" y="5960"/>
                  </a:cubicBezTo>
                  <a:cubicBezTo>
                    <a:pt x="8835" y="6055"/>
                    <a:pt x="8907" y="6138"/>
                    <a:pt x="9014" y="6138"/>
                  </a:cubicBezTo>
                  <a:cubicBezTo>
                    <a:pt x="9633" y="6138"/>
                    <a:pt x="10181" y="6579"/>
                    <a:pt x="10300" y="7186"/>
                  </a:cubicBezTo>
                  <a:cubicBezTo>
                    <a:pt x="10407" y="7698"/>
                    <a:pt x="10228" y="8186"/>
                    <a:pt x="9812" y="8496"/>
                  </a:cubicBezTo>
                  <a:cubicBezTo>
                    <a:pt x="9570" y="8688"/>
                    <a:pt x="9281" y="8786"/>
                    <a:pt x="8992" y="8786"/>
                  </a:cubicBezTo>
                  <a:cubicBezTo>
                    <a:pt x="8796" y="8786"/>
                    <a:pt x="8601" y="8742"/>
                    <a:pt x="8419" y="8651"/>
                  </a:cubicBezTo>
                  <a:cubicBezTo>
                    <a:pt x="8390" y="8643"/>
                    <a:pt x="8361" y="8632"/>
                    <a:pt x="8332" y="8632"/>
                  </a:cubicBezTo>
                  <a:cubicBezTo>
                    <a:pt x="8313" y="8632"/>
                    <a:pt x="8294" y="8637"/>
                    <a:pt x="8276" y="8651"/>
                  </a:cubicBezTo>
                  <a:cubicBezTo>
                    <a:pt x="8240" y="8663"/>
                    <a:pt x="8204" y="8698"/>
                    <a:pt x="8180" y="8758"/>
                  </a:cubicBezTo>
                  <a:cubicBezTo>
                    <a:pt x="8097" y="8948"/>
                    <a:pt x="7966" y="9127"/>
                    <a:pt x="7799" y="9258"/>
                  </a:cubicBezTo>
                  <a:cubicBezTo>
                    <a:pt x="7776" y="9294"/>
                    <a:pt x="7740" y="9329"/>
                    <a:pt x="7740" y="9377"/>
                  </a:cubicBezTo>
                  <a:cubicBezTo>
                    <a:pt x="7740" y="9425"/>
                    <a:pt x="7740" y="9472"/>
                    <a:pt x="7776" y="9508"/>
                  </a:cubicBezTo>
                  <a:cubicBezTo>
                    <a:pt x="7810" y="9556"/>
                    <a:pt x="7861" y="9581"/>
                    <a:pt x="7912" y="9581"/>
                  </a:cubicBezTo>
                  <a:cubicBezTo>
                    <a:pt x="7948" y="9581"/>
                    <a:pt x="7984" y="9568"/>
                    <a:pt x="8014" y="9544"/>
                  </a:cubicBezTo>
                  <a:cubicBezTo>
                    <a:pt x="8180" y="9413"/>
                    <a:pt x="8311" y="9258"/>
                    <a:pt x="8419" y="9079"/>
                  </a:cubicBezTo>
                  <a:lnTo>
                    <a:pt x="8430" y="9067"/>
                  </a:lnTo>
                  <a:lnTo>
                    <a:pt x="8442" y="9067"/>
                  </a:lnTo>
                  <a:cubicBezTo>
                    <a:pt x="8618" y="9127"/>
                    <a:pt x="8801" y="9156"/>
                    <a:pt x="8983" y="9156"/>
                  </a:cubicBezTo>
                  <a:cubicBezTo>
                    <a:pt x="9343" y="9156"/>
                    <a:pt x="9702" y="9043"/>
                    <a:pt x="10002" y="8829"/>
                  </a:cubicBezTo>
                  <a:cubicBezTo>
                    <a:pt x="10466" y="8484"/>
                    <a:pt x="10705" y="7960"/>
                    <a:pt x="10681" y="7400"/>
                  </a:cubicBezTo>
                  <a:cubicBezTo>
                    <a:pt x="10657" y="7162"/>
                    <a:pt x="10597" y="6924"/>
                    <a:pt x="10478" y="6710"/>
                  </a:cubicBezTo>
                  <a:lnTo>
                    <a:pt x="10466" y="6698"/>
                  </a:lnTo>
                  <a:lnTo>
                    <a:pt x="10478" y="6686"/>
                  </a:lnTo>
                  <a:cubicBezTo>
                    <a:pt x="11097" y="6198"/>
                    <a:pt x="11431" y="5507"/>
                    <a:pt x="11431" y="4769"/>
                  </a:cubicBezTo>
                  <a:cubicBezTo>
                    <a:pt x="11431" y="3841"/>
                    <a:pt x="10883" y="3007"/>
                    <a:pt x="10038" y="2638"/>
                  </a:cubicBezTo>
                  <a:lnTo>
                    <a:pt x="10026" y="2626"/>
                  </a:lnTo>
                  <a:lnTo>
                    <a:pt x="10026" y="2602"/>
                  </a:lnTo>
                  <a:cubicBezTo>
                    <a:pt x="10204" y="2055"/>
                    <a:pt x="10062" y="1459"/>
                    <a:pt x="9693" y="1019"/>
                  </a:cubicBezTo>
                  <a:cubicBezTo>
                    <a:pt x="9378" y="633"/>
                    <a:pt x="8907" y="429"/>
                    <a:pt x="8421" y="429"/>
                  </a:cubicBezTo>
                  <a:cubicBezTo>
                    <a:pt x="8337" y="429"/>
                    <a:pt x="8253" y="435"/>
                    <a:pt x="8169" y="447"/>
                  </a:cubicBezTo>
                  <a:lnTo>
                    <a:pt x="8157" y="447"/>
                  </a:lnTo>
                  <a:lnTo>
                    <a:pt x="8145" y="435"/>
                  </a:lnTo>
                  <a:cubicBezTo>
                    <a:pt x="7855" y="156"/>
                    <a:pt x="7473" y="2"/>
                    <a:pt x="7076" y="2"/>
                  </a:cubicBezTo>
                  <a:cubicBezTo>
                    <a:pt x="7000" y="2"/>
                    <a:pt x="6923" y="7"/>
                    <a:pt x="6847" y="19"/>
                  </a:cubicBezTo>
                  <a:cubicBezTo>
                    <a:pt x="6371" y="90"/>
                    <a:pt x="5966" y="376"/>
                    <a:pt x="5728" y="793"/>
                  </a:cubicBezTo>
                  <a:lnTo>
                    <a:pt x="5716" y="816"/>
                  </a:lnTo>
                  <a:lnTo>
                    <a:pt x="5704" y="793"/>
                  </a:lnTo>
                  <a:cubicBezTo>
                    <a:pt x="5466" y="376"/>
                    <a:pt x="5061" y="90"/>
                    <a:pt x="4585" y="19"/>
                  </a:cubicBezTo>
                  <a:cubicBezTo>
                    <a:pt x="4505" y="7"/>
                    <a:pt x="4426" y="1"/>
                    <a:pt x="4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5056336" y="2876736"/>
            <a:ext cx="2838945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#9Slide03 Quicksand" panose="00000500000000000000" pitchFamily="2" charset="0"/>
              </a:rPr>
              <a:t>Selected briefing categorized in macro, industry and company news for your portfolio every morning </a:t>
            </a:r>
            <a:endParaRPr sz="1200">
              <a:solidFill>
                <a:schemeClr val="bg1"/>
              </a:solidFill>
              <a:latin typeface="#9Slide03 Quicksand" panose="00000500000000000000" pitchFamily="2" charset="0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5062327" y="3797418"/>
            <a:ext cx="2837558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#9Slide03 Quicksand" panose="00000500000000000000" pitchFamily="2" charset="0"/>
              </a:rPr>
              <a:t>Trial investments for all asset classes with real-time price quote and market movements </a:t>
            </a:r>
            <a:endParaRPr sz="1200">
              <a:solidFill>
                <a:schemeClr val="bg1"/>
              </a:solidFill>
              <a:latin typeface="#9Slide03 Quicksand" panose="00000500000000000000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A9DE1C-D05A-4772-8F00-CF05B0031885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172;p28">
            <a:extLst>
              <a:ext uri="{FF2B5EF4-FFF2-40B4-BE49-F238E27FC236}">
                <a16:creationId xmlns:a16="http://schemas.microsoft.com/office/drawing/2014/main" id="{F7DDF6B3-65A4-47AF-8D3D-7D04708DA8DF}"/>
              </a:ext>
            </a:extLst>
          </p:cNvPr>
          <p:cNvSpPr txBox="1">
            <a:spLocks/>
          </p:cNvSpPr>
          <p:nvPr/>
        </p:nvSpPr>
        <p:spPr>
          <a:xfrm>
            <a:off x="201696" y="187824"/>
            <a:ext cx="385799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Our product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612F8F5E-8617-4C45-9AC5-484FAAF4516D}"/>
              </a:ext>
            </a:extLst>
          </p:cNvPr>
          <p:cNvSpPr/>
          <p:nvPr/>
        </p:nvSpPr>
        <p:spPr>
          <a:xfrm>
            <a:off x="1468227" y="1327622"/>
            <a:ext cx="1719689" cy="1437250"/>
          </a:xfrm>
          <a:prstGeom prst="triangle">
            <a:avLst/>
          </a:prstGeom>
          <a:solidFill>
            <a:srgbClr val="1DD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apezoid 19">
            <a:extLst>
              <a:ext uri="{FF2B5EF4-FFF2-40B4-BE49-F238E27FC236}">
                <a16:creationId xmlns:a16="http://schemas.microsoft.com/office/drawing/2014/main" id="{783D3959-F1D9-44A7-94D3-861EF6117F0A}"/>
              </a:ext>
            </a:extLst>
          </p:cNvPr>
          <p:cNvSpPr/>
          <p:nvPr/>
        </p:nvSpPr>
        <p:spPr>
          <a:xfrm>
            <a:off x="917893" y="2902057"/>
            <a:ext cx="2819399" cy="779313"/>
          </a:xfrm>
          <a:prstGeom prst="trapezoid">
            <a:avLst>
              <a:gd name="adj" fmla="val 62477"/>
            </a:avLst>
          </a:prstGeom>
          <a:solidFill>
            <a:srgbClr val="14C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apezoid 66">
            <a:extLst>
              <a:ext uri="{FF2B5EF4-FFF2-40B4-BE49-F238E27FC236}">
                <a16:creationId xmlns:a16="http://schemas.microsoft.com/office/drawing/2014/main" id="{E1993357-74D8-4298-90E6-940FFDD1624B}"/>
              </a:ext>
            </a:extLst>
          </p:cNvPr>
          <p:cNvSpPr/>
          <p:nvPr/>
        </p:nvSpPr>
        <p:spPr>
          <a:xfrm>
            <a:off x="358695" y="3805058"/>
            <a:ext cx="3925676" cy="755018"/>
          </a:xfrm>
          <a:prstGeom prst="trapezoid">
            <a:avLst>
              <a:gd name="adj" fmla="val 63704"/>
            </a:avLst>
          </a:prstGeom>
          <a:solidFill>
            <a:srgbClr val="0FA0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Google Shape;258;p36">
            <a:extLst>
              <a:ext uri="{FF2B5EF4-FFF2-40B4-BE49-F238E27FC236}">
                <a16:creationId xmlns:a16="http://schemas.microsoft.com/office/drawing/2014/main" id="{4FD32ADD-4E27-4A23-A6C8-C18F666FEF33}"/>
              </a:ext>
            </a:extLst>
          </p:cNvPr>
          <p:cNvSpPr txBox="1">
            <a:spLocks/>
          </p:cNvSpPr>
          <p:nvPr/>
        </p:nvSpPr>
        <p:spPr>
          <a:xfrm>
            <a:off x="1387421" y="827236"/>
            <a:ext cx="1881300" cy="43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US">
                <a:latin typeface="#9Slide03 Montserrat Medium" panose="00000600000000000000" pitchFamily="2" charset="0"/>
              </a:rPr>
              <a:t>Our vision</a:t>
            </a:r>
          </a:p>
        </p:txBody>
      </p:sp>
      <p:sp>
        <p:nvSpPr>
          <p:cNvPr id="69" name="Title 40">
            <a:extLst>
              <a:ext uri="{FF2B5EF4-FFF2-40B4-BE49-F238E27FC236}">
                <a16:creationId xmlns:a16="http://schemas.microsoft.com/office/drawing/2014/main" id="{840FBDAC-3D39-4267-9C03-7C306F8D1365}"/>
              </a:ext>
            </a:extLst>
          </p:cNvPr>
          <p:cNvSpPr txBox="1">
            <a:spLocks/>
          </p:cNvSpPr>
          <p:nvPr/>
        </p:nvSpPr>
        <p:spPr>
          <a:xfrm>
            <a:off x="1533562" y="4119768"/>
            <a:ext cx="1584687" cy="30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VN" sz="1600">
                <a:solidFill>
                  <a:schemeClr val="bg1"/>
                </a:solidFill>
                <a:latin typeface="#9Slide03 Montserrat Medium" panose="00000600000000000000" pitchFamily="2" charset="0"/>
              </a:rPr>
              <a:t>Knowledge </a:t>
            </a:r>
          </a:p>
        </p:txBody>
      </p:sp>
      <p:sp>
        <p:nvSpPr>
          <p:cNvPr id="70" name="Title 40">
            <a:extLst>
              <a:ext uri="{FF2B5EF4-FFF2-40B4-BE49-F238E27FC236}">
                <a16:creationId xmlns:a16="http://schemas.microsoft.com/office/drawing/2014/main" id="{D4869F61-E7FC-4167-AF30-50C1ABDB78A0}"/>
              </a:ext>
            </a:extLst>
          </p:cNvPr>
          <p:cNvSpPr txBox="1">
            <a:spLocks/>
          </p:cNvSpPr>
          <p:nvPr/>
        </p:nvSpPr>
        <p:spPr>
          <a:xfrm>
            <a:off x="1533562" y="2343488"/>
            <a:ext cx="1584687" cy="30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VN" sz="1600">
                <a:solidFill>
                  <a:schemeClr val="bg1"/>
                </a:solidFill>
                <a:latin typeface="#9Slide03 Montserrat Medium" panose="00000600000000000000" pitchFamily="2" charset="0"/>
              </a:rPr>
              <a:t>Experience </a:t>
            </a:r>
          </a:p>
        </p:txBody>
      </p:sp>
      <p:sp>
        <p:nvSpPr>
          <p:cNvPr id="71" name="Title 40">
            <a:extLst>
              <a:ext uri="{FF2B5EF4-FFF2-40B4-BE49-F238E27FC236}">
                <a16:creationId xmlns:a16="http://schemas.microsoft.com/office/drawing/2014/main" id="{AF9B40C1-A606-49C6-8E58-8C32F2546CD0}"/>
              </a:ext>
            </a:extLst>
          </p:cNvPr>
          <p:cNvSpPr txBox="1">
            <a:spLocks/>
          </p:cNvSpPr>
          <p:nvPr/>
        </p:nvSpPr>
        <p:spPr>
          <a:xfrm>
            <a:off x="1533562" y="3224965"/>
            <a:ext cx="1584687" cy="304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None/>
              <a:defRPr sz="18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pPr algn="ctr"/>
            <a:r>
              <a:rPr lang="en-VN" sz="1600">
                <a:solidFill>
                  <a:schemeClr val="bg1"/>
                </a:solidFill>
                <a:latin typeface="#9Slide03 Montserrat Medium" panose="00000600000000000000" pitchFamily="2" charset="0"/>
              </a:rPr>
              <a:t>Exposure  </a:t>
            </a:r>
          </a:p>
        </p:txBody>
      </p:sp>
      <p:grpSp>
        <p:nvGrpSpPr>
          <p:cNvPr id="75" name="Google Shape;4690;p58">
            <a:extLst>
              <a:ext uri="{FF2B5EF4-FFF2-40B4-BE49-F238E27FC236}">
                <a16:creationId xmlns:a16="http://schemas.microsoft.com/office/drawing/2014/main" id="{19AAD88D-495C-4370-A35E-178141A85789}"/>
              </a:ext>
            </a:extLst>
          </p:cNvPr>
          <p:cNvGrpSpPr/>
          <p:nvPr/>
        </p:nvGrpSpPr>
        <p:grpSpPr>
          <a:xfrm>
            <a:off x="8170197" y="1885299"/>
            <a:ext cx="593018" cy="593656"/>
            <a:chOff x="3539102" y="2427549"/>
            <a:chExt cx="355099" cy="355481"/>
          </a:xfrm>
          <a:solidFill>
            <a:srgbClr val="1DD678"/>
          </a:solidFill>
        </p:grpSpPr>
        <p:sp>
          <p:nvSpPr>
            <p:cNvPr id="76" name="Google Shape;4691;p58">
              <a:extLst>
                <a:ext uri="{FF2B5EF4-FFF2-40B4-BE49-F238E27FC236}">
                  <a16:creationId xmlns:a16="http://schemas.microsoft.com/office/drawing/2014/main" id="{40BE9DF6-8B06-49B3-8A1A-FFD1E14FD8CF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92;p58">
              <a:extLst>
                <a:ext uri="{FF2B5EF4-FFF2-40B4-BE49-F238E27FC236}">
                  <a16:creationId xmlns:a16="http://schemas.microsoft.com/office/drawing/2014/main" id="{E2157FC8-1956-47D1-A763-6D9AB4370D49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4702;p58">
            <a:extLst>
              <a:ext uri="{FF2B5EF4-FFF2-40B4-BE49-F238E27FC236}">
                <a16:creationId xmlns:a16="http://schemas.microsoft.com/office/drawing/2014/main" id="{43504C1C-5D6F-44B8-BCFC-EBFE4BD1FDDD}"/>
              </a:ext>
            </a:extLst>
          </p:cNvPr>
          <p:cNvGrpSpPr/>
          <p:nvPr/>
        </p:nvGrpSpPr>
        <p:grpSpPr>
          <a:xfrm>
            <a:off x="8140289" y="2902693"/>
            <a:ext cx="667147" cy="467385"/>
            <a:chOff x="4048787" y="2977019"/>
            <a:chExt cx="283488" cy="198604"/>
          </a:xfrm>
          <a:solidFill>
            <a:srgbClr val="14C86D"/>
          </a:solidFill>
        </p:grpSpPr>
        <p:sp>
          <p:nvSpPr>
            <p:cNvPr id="79" name="Google Shape;4703;p58">
              <a:extLst>
                <a:ext uri="{FF2B5EF4-FFF2-40B4-BE49-F238E27FC236}">
                  <a16:creationId xmlns:a16="http://schemas.microsoft.com/office/drawing/2014/main" id="{72E393A4-C14D-40B8-88A8-F4F1A746E0E6}"/>
                </a:ext>
              </a:extLst>
            </p:cNvPr>
            <p:cNvSpPr/>
            <p:nvPr/>
          </p:nvSpPr>
          <p:spPr>
            <a:xfrm>
              <a:off x="4277659" y="3015880"/>
              <a:ext cx="25048" cy="19128"/>
            </a:xfrm>
            <a:custGeom>
              <a:avLst/>
              <a:gdLst/>
              <a:ahLst/>
              <a:cxnLst/>
              <a:rect l="l" t="t" r="r" b="b"/>
              <a:pathLst>
                <a:path w="787" h="601" extrusionOk="0">
                  <a:moveTo>
                    <a:pt x="157" y="1"/>
                  </a:moveTo>
                  <a:cubicBezTo>
                    <a:pt x="113" y="1"/>
                    <a:pt x="70" y="22"/>
                    <a:pt x="49" y="65"/>
                  </a:cubicBezTo>
                  <a:cubicBezTo>
                    <a:pt x="1" y="125"/>
                    <a:pt x="13" y="220"/>
                    <a:pt x="84" y="256"/>
                  </a:cubicBezTo>
                  <a:cubicBezTo>
                    <a:pt x="239" y="363"/>
                    <a:pt x="382" y="470"/>
                    <a:pt x="549" y="577"/>
                  </a:cubicBezTo>
                  <a:cubicBezTo>
                    <a:pt x="584" y="589"/>
                    <a:pt x="608" y="601"/>
                    <a:pt x="620" y="601"/>
                  </a:cubicBezTo>
                  <a:cubicBezTo>
                    <a:pt x="668" y="601"/>
                    <a:pt x="715" y="589"/>
                    <a:pt x="739" y="541"/>
                  </a:cubicBezTo>
                  <a:cubicBezTo>
                    <a:pt x="787" y="482"/>
                    <a:pt x="775" y="398"/>
                    <a:pt x="703" y="351"/>
                  </a:cubicBezTo>
                  <a:cubicBezTo>
                    <a:pt x="537" y="232"/>
                    <a:pt x="382" y="125"/>
                    <a:pt x="239" y="29"/>
                  </a:cubicBezTo>
                  <a:cubicBezTo>
                    <a:pt x="215" y="10"/>
                    <a:pt x="186" y="1"/>
                    <a:pt x="1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04;p58">
              <a:extLst>
                <a:ext uri="{FF2B5EF4-FFF2-40B4-BE49-F238E27FC236}">
                  <a16:creationId xmlns:a16="http://schemas.microsoft.com/office/drawing/2014/main" id="{C80B538B-EED9-4921-BEB3-74A0C2149420}"/>
                </a:ext>
              </a:extLst>
            </p:cNvPr>
            <p:cNvSpPr/>
            <p:nvPr/>
          </p:nvSpPr>
          <p:spPr>
            <a:xfrm>
              <a:off x="4101462" y="2977019"/>
              <a:ext cx="165630" cy="42458"/>
            </a:xfrm>
            <a:custGeom>
              <a:avLst/>
              <a:gdLst/>
              <a:ahLst/>
              <a:cxnLst/>
              <a:rect l="l" t="t" r="r" b="b"/>
              <a:pathLst>
                <a:path w="5204" h="1334" extrusionOk="0">
                  <a:moveTo>
                    <a:pt x="2810" y="0"/>
                  </a:moveTo>
                  <a:cubicBezTo>
                    <a:pt x="2132" y="0"/>
                    <a:pt x="1239" y="357"/>
                    <a:pt x="84" y="1084"/>
                  </a:cubicBezTo>
                  <a:cubicBezTo>
                    <a:pt x="24" y="1119"/>
                    <a:pt x="1" y="1215"/>
                    <a:pt x="48" y="1274"/>
                  </a:cubicBezTo>
                  <a:cubicBezTo>
                    <a:pt x="72" y="1322"/>
                    <a:pt x="120" y="1334"/>
                    <a:pt x="167" y="1334"/>
                  </a:cubicBezTo>
                  <a:cubicBezTo>
                    <a:pt x="191" y="1334"/>
                    <a:pt x="203" y="1334"/>
                    <a:pt x="239" y="1322"/>
                  </a:cubicBezTo>
                  <a:cubicBezTo>
                    <a:pt x="1334" y="619"/>
                    <a:pt x="2167" y="274"/>
                    <a:pt x="2798" y="274"/>
                  </a:cubicBezTo>
                  <a:cubicBezTo>
                    <a:pt x="3346" y="274"/>
                    <a:pt x="4061" y="524"/>
                    <a:pt x="4965" y="1060"/>
                  </a:cubicBezTo>
                  <a:cubicBezTo>
                    <a:pt x="4987" y="1077"/>
                    <a:pt x="5014" y="1085"/>
                    <a:pt x="5041" y="1085"/>
                  </a:cubicBezTo>
                  <a:cubicBezTo>
                    <a:pt x="5088" y="1085"/>
                    <a:pt x="5138" y="1062"/>
                    <a:pt x="5168" y="1024"/>
                  </a:cubicBezTo>
                  <a:cubicBezTo>
                    <a:pt x="5204" y="953"/>
                    <a:pt x="5180" y="869"/>
                    <a:pt x="5120" y="834"/>
                  </a:cubicBezTo>
                  <a:cubicBezTo>
                    <a:pt x="4168" y="262"/>
                    <a:pt x="3406" y="0"/>
                    <a:pt x="2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05;p58">
              <a:extLst>
                <a:ext uri="{FF2B5EF4-FFF2-40B4-BE49-F238E27FC236}">
                  <a16:creationId xmlns:a16="http://schemas.microsoft.com/office/drawing/2014/main" id="{1A260ED1-C166-48D5-80F6-F58CBE580F5D}"/>
                </a:ext>
              </a:extLst>
            </p:cNvPr>
            <p:cNvSpPr/>
            <p:nvPr/>
          </p:nvSpPr>
          <p:spPr>
            <a:xfrm>
              <a:off x="4048787" y="3000508"/>
              <a:ext cx="283488" cy="175115"/>
            </a:xfrm>
            <a:custGeom>
              <a:avLst/>
              <a:gdLst/>
              <a:ahLst/>
              <a:cxnLst/>
              <a:rect l="l" t="t" r="r" b="b"/>
              <a:pathLst>
                <a:path w="8907" h="5502" extrusionOk="0">
                  <a:moveTo>
                    <a:pt x="4453" y="286"/>
                  </a:moveTo>
                  <a:cubicBezTo>
                    <a:pt x="5596" y="286"/>
                    <a:pt x="7894" y="2072"/>
                    <a:pt x="8561" y="2620"/>
                  </a:cubicBezTo>
                  <a:cubicBezTo>
                    <a:pt x="8609" y="2655"/>
                    <a:pt x="8621" y="2691"/>
                    <a:pt x="8621" y="2751"/>
                  </a:cubicBezTo>
                  <a:cubicBezTo>
                    <a:pt x="8621" y="2810"/>
                    <a:pt x="8609" y="2858"/>
                    <a:pt x="8561" y="2894"/>
                  </a:cubicBezTo>
                  <a:cubicBezTo>
                    <a:pt x="7894" y="3441"/>
                    <a:pt x="5596" y="5227"/>
                    <a:pt x="4453" y="5227"/>
                  </a:cubicBezTo>
                  <a:cubicBezTo>
                    <a:pt x="3310" y="5227"/>
                    <a:pt x="1013" y="3441"/>
                    <a:pt x="346" y="2894"/>
                  </a:cubicBezTo>
                  <a:cubicBezTo>
                    <a:pt x="298" y="2858"/>
                    <a:pt x="286" y="2810"/>
                    <a:pt x="286" y="2751"/>
                  </a:cubicBezTo>
                  <a:cubicBezTo>
                    <a:pt x="286" y="2691"/>
                    <a:pt x="310" y="2655"/>
                    <a:pt x="346" y="2620"/>
                  </a:cubicBezTo>
                  <a:cubicBezTo>
                    <a:pt x="1013" y="2072"/>
                    <a:pt x="3310" y="286"/>
                    <a:pt x="4453" y="286"/>
                  </a:cubicBezTo>
                  <a:close/>
                  <a:moveTo>
                    <a:pt x="4453" y="0"/>
                  </a:moveTo>
                  <a:cubicBezTo>
                    <a:pt x="3251" y="0"/>
                    <a:pt x="1060" y="1679"/>
                    <a:pt x="167" y="2405"/>
                  </a:cubicBezTo>
                  <a:cubicBezTo>
                    <a:pt x="60" y="2501"/>
                    <a:pt x="1" y="2620"/>
                    <a:pt x="1" y="2751"/>
                  </a:cubicBezTo>
                  <a:cubicBezTo>
                    <a:pt x="1" y="2882"/>
                    <a:pt x="60" y="3025"/>
                    <a:pt x="167" y="3096"/>
                  </a:cubicBezTo>
                  <a:cubicBezTo>
                    <a:pt x="1060" y="3822"/>
                    <a:pt x="3251" y="5501"/>
                    <a:pt x="4453" y="5501"/>
                  </a:cubicBezTo>
                  <a:cubicBezTo>
                    <a:pt x="5656" y="5501"/>
                    <a:pt x="7847" y="3822"/>
                    <a:pt x="8740" y="3096"/>
                  </a:cubicBezTo>
                  <a:cubicBezTo>
                    <a:pt x="8847" y="3001"/>
                    <a:pt x="8906" y="2882"/>
                    <a:pt x="8906" y="2751"/>
                  </a:cubicBezTo>
                  <a:cubicBezTo>
                    <a:pt x="8906" y="2620"/>
                    <a:pt x="8847" y="2501"/>
                    <a:pt x="8740" y="2405"/>
                  </a:cubicBezTo>
                  <a:cubicBezTo>
                    <a:pt x="7847" y="1679"/>
                    <a:pt x="5656" y="0"/>
                    <a:pt x="44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06;p58">
              <a:extLst>
                <a:ext uri="{FF2B5EF4-FFF2-40B4-BE49-F238E27FC236}">
                  <a16:creationId xmlns:a16="http://schemas.microsoft.com/office/drawing/2014/main" id="{C436F6B7-105B-4572-893B-6E1829995E33}"/>
                </a:ext>
              </a:extLst>
            </p:cNvPr>
            <p:cNvSpPr/>
            <p:nvPr/>
          </p:nvSpPr>
          <p:spPr>
            <a:xfrm>
              <a:off x="4126478" y="3024347"/>
              <a:ext cx="129220" cy="127437"/>
            </a:xfrm>
            <a:custGeom>
              <a:avLst/>
              <a:gdLst/>
              <a:ahLst/>
              <a:cxnLst/>
              <a:rect l="l" t="t" r="r" b="b"/>
              <a:pathLst>
                <a:path w="4060" h="4004" extrusionOk="0">
                  <a:moveTo>
                    <a:pt x="2016" y="0"/>
                  </a:moveTo>
                  <a:cubicBezTo>
                    <a:pt x="1995" y="0"/>
                    <a:pt x="1974" y="1"/>
                    <a:pt x="1953" y="1"/>
                  </a:cubicBezTo>
                  <a:cubicBezTo>
                    <a:pt x="893" y="25"/>
                    <a:pt x="48" y="894"/>
                    <a:pt x="12" y="1930"/>
                  </a:cubicBezTo>
                  <a:cubicBezTo>
                    <a:pt x="0" y="2454"/>
                    <a:pt x="179" y="2942"/>
                    <a:pt x="512" y="3299"/>
                  </a:cubicBezTo>
                  <a:cubicBezTo>
                    <a:pt x="542" y="3329"/>
                    <a:pt x="578" y="3344"/>
                    <a:pt x="613" y="3344"/>
                  </a:cubicBezTo>
                  <a:cubicBezTo>
                    <a:pt x="649" y="3344"/>
                    <a:pt x="685" y="3329"/>
                    <a:pt x="715" y="3299"/>
                  </a:cubicBezTo>
                  <a:cubicBezTo>
                    <a:pt x="762" y="3252"/>
                    <a:pt x="774" y="3169"/>
                    <a:pt x="715" y="3109"/>
                  </a:cubicBezTo>
                  <a:cubicBezTo>
                    <a:pt x="429" y="2776"/>
                    <a:pt x="286" y="2359"/>
                    <a:pt x="298" y="1906"/>
                  </a:cubicBezTo>
                  <a:cubicBezTo>
                    <a:pt x="346" y="1025"/>
                    <a:pt x="1060" y="299"/>
                    <a:pt x="1941" y="263"/>
                  </a:cubicBezTo>
                  <a:cubicBezTo>
                    <a:pt x="1969" y="262"/>
                    <a:pt x="1996" y="261"/>
                    <a:pt x="2024" y="261"/>
                  </a:cubicBezTo>
                  <a:cubicBezTo>
                    <a:pt x="2975" y="261"/>
                    <a:pt x="3762" y="1053"/>
                    <a:pt x="3739" y="2026"/>
                  </a:cubicBezTo>
                  <a:cubicBezTo>
                    <a:pt x="3727" y="2930"/>
                    <a:pt x="2977" y="3692"/>
                    <a:pt x="2072" y="3716"/>
                  </a:cubicBezTo>
                  <a:cubicBezTo>
                    <a:pt x="2050" y="3717"/>
                    <a:pt x="2027" y="3717"/>
                    <a:pt x="2005" y="3717"/>
                  </a:cubicBezTo>
                  <a:cubicBezTo>
                    <a:pt x="1717" y="3717"/>
                    <a:pt x="1423" y="3646"/>
                    <a:pt x="1191" y="3514"/>
                  </a:cubicBezTo>
                  <a:cubicBezTo>
                    <a:pt x="1167" y="3500"/>
                    <a:pt x="1144" y="3493"/>
                    <a:pt x="1121" y="3493"/>
                  </a:cubicBezTo>
                  <a:cubicBezTo>
                    <a:pt x="1086" y="3493"/>
                    <a:pt x="1053" y="3509"/>
                    <a:pt x="1024" y="3538"/>
                  </a:cubicBezTo>
                  <a:cubicBezTo>
                    <a:pt x="965" y="3597"/>
                    <a:pt x="989" y="3716"/>
                    <a:pt x="1060" y="3764"/>
                  </a:cubicBezTo>
                  <a:cubicBezTo>
                    <a:pt x="1339" y="3920"/>
                    <a:pt x="1660" y="4003"/>
                    <a:pt x="1993" y="4003"/>
                  </a:cubicBezTo>
                  <a:cubicBezTo>
                    <a:pt x="2015" y="4003"/>
                    <a:pt x="2038" y="4003"/>
                    <a:pt x="2060" y="4002"/>
                  </a:cubicBezTo>
                  <a:cubicBezTo>
                    <a:pt x="3108" y="3966"/>
                    <a:pt x="3989" y="3121"/>
                    <a:pt x="4025" y="2061"/>
                  </a:cubicBezTo>
                  <a:cubicBezTo>
                    <a:pt x="4060" y="939"/>
                    <a:pt x="3142" y="0"/>
                    <a:pt x="20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07;p58">
              <a:extLst>
                <a:ext uri="{FF2B5EF4-FFF2-40B4-BE49-F238E27FC236}">
                  <a16:creationId xmlns:a16="http://schemas.microsoft.com/office/drawing/2014/main" id="{57C2912F-8A1E-4385-848E-C620CEB9674E}"/>
                </a:ext>
              </a:extLst>
            </p:cNvPr>
            <p:cNvSpPr/>
            <p:nvPr/>
          </p:nvSpPr>
          <p:spPr>
            <a:xfrm>
              <a:off x="4156778" y="3054678"/>
              <a:ext cx="68238" cy="68270"/>
            </a:xfrm>
            <a:custGeom>
              <a:avLst/>
              <a:gdLst/>
              <a:ahLst/>
              <a:cxnLst/>
              <a:rect l="l" t="t" r="r" b="b"/>
              <a:pathLst>
                <a:path w="2144" h="2145" extrusionOk="0">
                  <a:moveTo>
                    <a:pt x="1072" y="1"/>
                  </a:moveTo>
                  <a:cubicBezTo>
                    <a:pt x="477" y="1"/>
                    <a:pt x="1" y="477"/>
                    <a:pt x="1" y="1073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3"/>
                  </a:cubicBezTo>
                  <a:cubicBezTo>
                    <a:pt x="2132" y="977"/>
                    <a:pt x="2073" y="918"/>
                    <a:pt x="2001" y="918"/>
                  </a:cubicBezTo>
                  <a:cubicBezTo>
                    <a:pt x="1918" y="918"/>
                    <a:pt x="1858" y="977"/>
                    <a:pt x="1858" y="1049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49"/>
                  </a:cubicBezTo>
                  <a:cubicBezTo>
                    <a:pt x="287" y="620"/>
                    <a:pt x="644" y="263"/>
                    <a:pt x="1072" y="263"/>
                  </a:cubicBezTo>
                  <a:cubicBezTo>
                    <a:pt x="1144" y="263"/>
                    <a:pt x="1203" y="203"/>
                    <a:pt x="1203" y="132"/>
                  </a:cubicBezTo>
                  <a:cubicBezTo>
                    <a:pt x="1203" y="60"/>
                    <a:pt x="1144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08;p58">
              <a:extLst>
                <a:ext uri="{FF2B5EF4-FFF2-40B4-BE49-F238E27FC236}">
                  <a16:creationId xmlns:a16="http://schemas.microsoft.com/office/drawing/2014/main" id="{7EFEAE12-2E2E-4D29-8422-9E137A6BCE7D}"/>
                </a:ext>
              </a:extLst>
            </p:cNvPr>
            <p:cNvSpPr/>
            <p:nvPr/>
          </p:nvSpPr>
          <p:spPr>
            <a:xfrm>
              <a:off x="4198090" y="3060375"/>
              <a:ext cx="20879" cy="20879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43"/>
                    <a:pt x="1" y="322"/>
                  </a:cubicBezTo>
                  <a:cubicBezTo>
                    <a:pt x="1" y="501"/>
                    <a:pt x="143" y="655"/>
                    <a:pt x="322" y="655"/>
                  </a:cubicBezTo>
                  <a:cubicBezTo>
                    <a:pt x="501" y="655"/>
                    <a:pt x="655" y="501"/>
                    <a:pt x="655" y="322"/>
                  </a:cubicBezTo>
                  <a:cubicBezTo>
                    <a:pt x="655" y="143"/>
                    <a:pt x="501" y="1"/>
                    <a:pt x="3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4954;p58">
            <a:extLst>
              <a:ext uri="{FF2B5EF4-FFF2-40B4-BE49-F238E27FC236}">
                <a16:creationId xmlns:a16="http://schemas.microsoft.com/office/drawing/2014/main" id="{E735EA13-5B3E-49A1-9D60-6981D1AFF0E7}"/>
              </a:ext>
            </a:extLst>
          </p:cNvPr>
          <p:cNvGrpSpPr/>
          <p:nvPr/>
        </p:nvGrpSpPr>
        <p:grpSpPr>
          <a:xfrm>
            <a:off x="8140289" y="3748892"/>
            <a:ext cx="676065" cy="675390"/>
            <a:chOff x="4886264" y="3366174"/>
            <a:chExt cx="350548" cy="350198"/>
          </a:xfrm>
          <a:solidFill>
            <a:srgbClr val="0FA055"/>
          </a:solidFill>
        </p:grpSpPr>
        <p:sp>
          <p:nvSpPr>
            <p:cNvPr id="86" name="Google Shape;4955;p58">
              <a:extLst>
                <a:ext uri="{FF2B5EF4-FFF2-40B4-BE49-F238E27FC236}">
                  <a16:creationId xmlns:a16="http://schemas.microsoft.com/office/drawing/2014/main" id="{855EB87F-65D3-455B-A9A5-F73886A25B1E}"/>
                </a:ext>
              </a:extLst>
            </p:cNvPr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56;p58">
              <a:extLst>
                <a:ext uri="{FF2B5EF4-FFF2-40B4-BE49-F238E27FC236}">
                  <a16:creationId xmlns:a16="http://schemas.microsoft.com/office/drawing/2014/main" id="{5F6AFBDF-09AC-4C88-9585-176D00D97612}"/>
                </a:ext>
              </a:extLst>
            </p:cNvPr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57;p58">
              <a:extLst>
                <a:ext uri="{FF2B5EF4-FFF2-40B4-BE49-F238E27FC236}">
                  <a16:creationId xmlns:a16="http://schemas.microsoft.com/office/drawing/2014/main" id="{3C01139E-9CCE-47A3-920B-16407CEB40B3}"/>
                </a:ext>
              </a:extLst>
            </p:cNvPr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58;p58">
              <a:extLst>
                <a:ext uri="{FF2B5EF4-FFF2-40B4-BE49-F238E27FC236}">
                  <a16:creationId xmlns:a16="http://schemas.microsoft.com/office/drawing/2014/main" id="{FC72AD49-482E-41A9-9044-AAC11CBC79DD}"/>
                </a:ext>
              </a:extLst>
            </p:cNvPr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59;p58">
              <a:extLst>
                <a:ext uri="{FF2B5EF4-FFF2-40B4-BE49-F238E27FC236}">
                  <a16:creationId xmlns:a16="http://schemas.microsoft.com/office/drawing/2014/main" id="{DB37C065-98E3-4DB5-BD14-285A92E22276}"/>
                </a:ext>
              </a:extLst>
            </p:cNvPr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60;p58">
              <a:extLst>
                <a:ext uri="{FF2B5EF4-FFF2-40B4-BE49-F238E27FC236}">
                  <a16:creationId xmlns:a16="http://schemas.microsoft.com/office/drawing/2014/main" id="{AD20B181-AB07-43A1-9457-F9978E3EDB04}"/>
                </a:ext>
              </a:extLst>
            </p:cNvPr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61;p58">
              <a:extLst>
                <a:ext uri="{FF2B5EF4-FFF2-40B4-BE49-F238E27FC236}">
                  <a16:creationId xmlns:a16="http://schemas.microsoft.com/office/drawing/2014/main" id="{B0F5A5F7-61C6-4747-9896-0D59DC005E66}"/>
                </a:ext>
              </a:extLst>
            </p:cNvPr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62;p58">
              <a:extLst>
                <a:ext uri="{FF2B5EF4-FFF2-40B4-BE49-F238E27FC236}">
                  <a16:creationId xmlns:a16="http://schemas.microsoft.com/office/drawing/2014/main" id="{69601A47-C4DB-4475-94BE-DB964AD673A4}"/>
                </a:ext>
              </a:extLst>
            </p:cNvPr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63;p58">
              <a:extLst>
                <a:ext uri="{FF2B5EF4-FFF2-40B4-BE49-F238E27FC236}">
                  <a16:creationId xmlns:a16="http://schemas.microsoft.com/office/drawing/2014/main" id="{1944FC6C-C31C-40EC-BDE5-26F3372C181C}"/>
                </a:ext>
              </a:extLst>
            </p:cNvPr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64;p58">
              <a:extLst>
                <a:ext uri="{FF2B5EF4-FFF2-40B4-BE49-F238E27FC236}">
                  <a16:creationId xmlns:a16="http://schemas.microsoft.com/office/drawing/2014/main" id="{A9D6C18B-1EA7-4BDD-8636-D1FFB0E3D30C}"/>
                </a:ext>
              </a:extLst>
            </p:cNvPr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65;p58">
              <a:extLst>
                <a:ext uri="{FF2B5EF4-FFF2-40B4-BE49-F238E27FC236}">
                  <a16:creationId xmlns:a16="http://schemas.microsoft.com/office/drawing/2014/main" id="{2309FB3C-B998-49C9-9974-44B622AD3735}"/>
                </a:ext>
              </a:extLst>
            </p:cNvPr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66;p58">
              <a:extLst>
                <a:ext uri="{FF2B5EF4-FFF2-40B4-BE49-F238E27FC236}">
                  <a16:creationId xmlns:a16="http://schemas.microsoft.com/office/drawing/2014/main" id="{82EEFF06-A46F-4BC0-9AC1-B0661F70B7E0}"/>
                </a:ext>
              </a:extLst>
            </p:cNvPr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67;p58">
              <a:extLst>
                <a:ext uri="{FF2B5EF4-FFF2-40B4-BE49-F238E27FC236}">
                  <a16:creationId xmlns:a16="http://schemas.microsoft.com/office/drawing/2014/main" id="{A84BEA35-113B-4664-B0AC-565A96FC14DA}"/>
                </a:ext>
              </a:extLst>
            </p:cNvPr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AEE34A-76CC-496A-AE5F-5C29EBC6565D}"/>
              </a:ext>
            </a:extLst>
          </p:cNvPr>
          <p:cNvCxnSpPr/>
          <p:nvPr/>
        </p:nvCxnSpPr>
        <p:spPr>
          <a:xfrm>
            <a:off x="3801771" y="4136700"/>
            <a:ext cx="1329029" cy="0"/>
          </a:xfrm>
          <a:prstGeom prst="line">
            <a:avLst/>
          </a:prstGeom>
          <a:ln w="1905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F695BF-6BD4-4AA5-9228-7E170C0B8A75}"/>
              </a:ext>
            </a:extLst>
          </p:cNvPr>
          <p:cNvCxnSpPr>
            <a:cxnSpLocks/>
          </p:cNvCxnSpPr>
          <p:nvPr/>
        </p:nvCxnSpPr>
        <p:spPr>
          <a:xfrm>
            <a:off x="3395173" y="3246115"/>
            <a:ext cx="1735627" cy="0"/>
          </a:xfrm>
          <a:prstGeom prst="line">
            <a:avLst/>
          </a:prstGeom>
          <a:ln w="19050">
            <a:solidFill>
              <a:srgbClr val="14C8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D1156A2-A666-4186-93A8-00D78775AD5E}"/>
              </a:ext>
            </a:extLst>
          </p:cNvPr>
          <p:cNvCxnSpPr>
            <a:cxnSpLocks/>
          </p:cNvCxnSpPr>
          <p:nvPr/>
        </p:nvCxnSpPr>
        <p:spPr>
          <a:xfrm>
            <a:off x="2836373" y="2288741"/>
            <a:ext cx="2294427" cy="5085"/>
          </a:xfrm>
          <a:prstGeom prst="line">
            <a:avLst/>
          </a:prstGeom>
          <a:ln w="19050">
            <a:solidFill>
              <a:srgbClr val="1DD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34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22E1458-9BF3-4642-9F53-57D90D2DC822}"/>
              </a:ext>
            </a:extLst>
          </p:cNvPr>
          <p:cNvGrpSpPr/>
          <p:nvPr/>
        </p:nvGrpSpPr>
        <p:grpSpPr>
          <a:xfrm>
            <a:off x="5457167" y="389193"/>
            <a:ext cx="459000" cy="459000"/>
            <a:chOff x="1067643" y="1352793"/>
            <a:chExt cx="459000" cy="459000"/>
          </a:xfrm>
          <a:noFill/>
        </p:grpSpPr>
        <p:sp>
          <p:nvSpPr>
            <p:cNvPr id="264" name="Google Shape;264;p36"/>
            <p:cNvSpPr/>
            <p:nvPr/>
          </p:nvSpPr>
          <p:spPr>
            <a:xfrm>
              <a:off x="1067643" y="1352793"/>
              <a:ext cx="459000" cy="45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1106057" y="1406231"/>
              <a:ext cx="363563" cy="311657"/>
            </a:xfrm>
            <a:custGeom>
              <a:avLst/>
              <a:gdLst/>
              <a:ahLst/>
              <a:cxnLst/>
              <a:rect l="l" t="t" r="r" b="b"/>
              <a:pathLst>
                <a:path w="11431" h="9799" extrusionOk="0">
                  <a:moveTo>
                    <a:pt x="4347" y="1"/>
                  </a:moveTo>
                  <a:cubicBezTo>
                    <a:pt x="3957" y="1"/>
                    <a:pt x="3588" y="148"/>
                    <a:pt x="3311" y="435"/>
                  </a:cubicBezTo>
                  <a:lnTo>
                    <a:pt x="3287" y="447"/>
                  </a:lnTo>
                  <a:lnTo>
                    <a:pt x="3275" y="447"/>
                  </a:lnTo>
                  <a:cubicBezTo>
                    <a:pt x="3189" y="435"/>
                    <a:pt x="3104" y="429"/>
                    <a:pt x="3019" y="429"/>
                  </a:cubicBezTo>
                  <a:cubicBezTo>
                    <a:pt x="2531" y="429"/>
                    <a:pt x="2074" y="633"/>
                    <a:pt x="1739" y="1019"/>
                  </a:cubicBezTo>
                  <a:cubicBezTo>
                    <a:pt x="1358" y="1459"/>
                    <a:pt x="1239" y="2055"/>
                    <a:pt x="1418" y="2602"/>
                  </a:cubicBezTo>
                  <a:lnTo>
                    <a:pt x="1418" y="2626"/>
                  </a:lnTo>
                  <a:lnTo>
                    <a:pt x="1406" y="2638"/>
                  </a:lnTo>
                  <a:cubicBezTo>
                    <a:pt x="549" y="3007"/>
                    <a:pt x="1" y="3841"/>
                    <a:pt x="1" y="4769"/>
                  </a:cubicBezTo>
                  <a:cubicBezTo>
                    <a:pt x="1" y="5507"/>
                    <a:pt x="346" y="6198"/>
                    <a:pt x="941" y="6627"/>
                  </a:cubicBezTo>
                  <a:lnTo>
                    <a:pt x="953" y="6638"/>
                  </a:lnTo>
                  <a:lnTo>
                    <a:pt x="941" y="6650"/>
                  </a:lnTo>
                  <a:cubicBezTo>
                    <a:pt x="608" y="7281"/>
                    <a:pt x="703" y="7996"/>
                    <a:pt x="1168" y="8532"/>
                  </a:cubicBezTo>
                  <a:cubicBezTo>
                    <a:pt x="1492" y="8915"/>
                    <a:pt x="1937" y="9116"/>
                    <a:pt x="2409" y="9116"/>
                  </a:cubicBezTo>
                  <a:cubicBezTo>
                    <a:pt x="2597" y="9116"/>
                    <a:pt x="2788" y="9084"/>
                    <a:pt x="2977" y="9020"/>
                  </a:cubicBezTo>
                  <a:lnTo>
                    <a:pt x="2989" y="9020"/>
                  </a:lnTo>
                  <a:lnTo>
                    <a:pt x="3013" y="9032"/>
                  </a:lnTo>
                  <a:cubicBezTo>
                    <a:pt x="3108" y="9210"/>
                    <a:pt x="3251" y="9377"/>
                    <a:pt x="3406" y="9496"/>
                  </a:cubicBezTo>
                  <a:cubicBezTo>
                    <a:pt x="3433" y="9523"/>
                    <a:pt x="3473" y="9536"/>
                    <a:pt x="3511" y="9536"/>
                  </a:cubicBezTo>
                  <a:cubicBezTo>
                    <a:pt x="3524" y="9536"/>
                    <a:pt x="3537" y="9535"/>
                    <a:pt x="3549" y="9532"/>
                  </a:cubicBezTo>
                  <a:cubicBezTo>
                    <a:pt x="3585" y="9532"/>
                    <a:pt x="3632" y="9496"/>
                    <a:pt x="3668" y="9472"/>
                  </a:cubicBezTo>
                  <a:cubicBezTo>
                    <a:pt x="3692" y="9436"/>
                    <a:pt x="3704" y="9377"/>
                    <a:pt x="3692" y="9329"/>
                  </a:cubicBezTo>
                  <a:cubicBezTo>
                    <a:pt x="3692" y="9294"/>
                    <a:pt x="3668" y="9246"/>
                    <a:pt x="3632" y="9210"/>
                  </a:cubicBezTo>
                  <a:cubicBezTo>
                    <a:pt x="3466" y="9079"/>
                    <a:pt x="3335" y="8913"/>
                    <a:pt x="3263" y="8710"/>
                  </a:cubicBezTo>
                  <a:cubicBezTo>
                    <a:pt x="3251" y="8663"/>
                    <a:pt x="3204" y="8639"/>
                    <a:pt x="3156" y="8603"/>
                  </a:cubicBezTo>
                  <a:cubicBezTo>
                    <a:pt x="3132" y="8597"/>
                    <a:pt x="3111" y="8594"/>
                    <a:pt x="3090" y="8594"/>
                  </a:cubicBezTo>
                  <a:cubicBezTo>
                    <a:pt x="3070" y="8594"/>
                    <a:pt x="3049" y="8597"/>
                    <a:pt x="3025" y="8603"/>
                  </a:cubicBezTo>
                  <a:cubicBezTo>
                    <a:pt x="2841" y="8695"/>
                    <a:pt x="2642" y="8741"/>
                    <a:pt x="2443" y="8741"/>
                  </a:cubicBezTo>
                  <a:cubicBezTo>
                    <a:pt x="2177" y="8741"/>
                    <a:pt x="1911" y="8659"/>
                    <a:pt x="1680" y="8496"/>
                  </a:cubicBezTo>
                  <a:cubicBezTo>
                    <a:pt x="1287" y="8222"/>
                    <a:pt x="1072" y="7758"/>
                    <a:pt x="1120" y="7281"/>
                  </a:cubicBezTo>
                  <a:cubicBezTo>
                    <a:pt x="1191" y="6615"/>
                    <a:pt x="1763" y="6091"/>
                    <a:pt x="2442" y="6091"/>
                  </a:cubicBezTo>
                  <a:cubicBezTo>
                    <a:pt x="2537" y="6091"/>
                    <a:pt x="2620" y="6019"/>
                    <a:pt x="2620" y="5912"/>
                  </a:cubicBezTo>
                  <a:cubicBezTo>
                    <a:pt x="2620" y="5817"/>
                    <a:pt x="2549" y="5734"/>
                    <a:pt x="2442" y="5734"/>
                  </a:cubicBezTo>
                  <a:cubicBezTo>
                    <a:pt x="1965" y="5734"/>
                    <a:pt x="1501" y="5936"/>
                    <a:pt x="1180" y="6317"/>
                  </a:cubicBezTo>
                  <a:lnTo>
                    <a:pt x="1168" y="6329"/>
                  </a:lnTo>
                  <a:lnTo>
                    <a:pt x="1144" y="6317"/>
                  </a:lnTo>
                  <a:cubicBezTo>
                    <a:pt x="644" y="5936"/>
                    <a:pt x="358" y="5365"/>
                    <a:pt x="358" y="4733"/>
                  </a:cubicBezTo>
                  <a:cubicBezTo>
                    <a:pt x="358" y="3948"/>
                    <a:pt x="822" y="3233"/>
                    <a:pt x="1549" y="2936"/>
                  </a:cubicBezTo>
                  <a:lnTo>
                    <a:pt x="1561" y="2912"/>
                  </a:lnTo>
                  <a:lnTo>
                    <a:pt x="1584" y="2936"/>
                  </a:lnTo>
                  <a:cubicBezTo>
                    <a:pt x="1882" y="3436"/>
                    <a:pt x="2430" y="3757"/>
                    <a:pt x="3025" y="3757"/>
                  </a:cubicBezTo>
                  <a:cubicBezTo>
                    <a:pt x="3108" y="3757"/>
                    <a:pt x="3204" y="3674"/>
                    <a:pt x="3204" y="3567"/>
                  </a:cubicBezTo>
                  <a:cubicBezTo>
                    <a:pt x="3204" y="3471"/>
                    <a:pt x="3132" y="3388"/>
                    <a:pt x="3025" y="3388"/>
                  </a:cubicBezTo>
                  <a:cubicBezTo>
                    <a:pt x="2501" y="3388"/>
                    <a:pt x="2025" y="3079"/>
                    <a:pt x="1822" y="2614"/>
                  </a:cubicBezTo>
                  <a:cubicBezTo>
                    <a:pt x="1620" y="2186"/>
                    <a:pt x="1668" y="1709"/>
                    <a:pt x="1942" y="1328"/>
                  </a:cubicBezTo>
                  <a:cubicBezTo>
                    <a:pt x="2196" y="946"/>
                    <a:pt x="2608" y="744"/>
                    <a:pt x="3058" y="744"/>
                  </a:cubicBezTo>
                  <a:cubicBezTo>
                    <a:pt x="3071" y="744"/>
                    <a:pt x="3084" y="745"/>
                    <a:pt x="3096" y="745"/>
                  </a:cubicBezTo>
                  <a:cubicBezTo>
                    <a:pt x="3549" y="769"/>
                    <a:pt x="3930" y="995"/>
                    <a:pt x="4156" y="1388"/>
                  </a:cubicBezTo>
                  <a:cubicBezTo>
                    <a:pt x="4189" y="1437"/>
                    <a:pt x="4245" y="1464"/>
                    <a:pt x="4307" y="1464"/>
                  </a:cubicBezTo>
                  <a:cubicBezTo>
                    <a:pt x="4335" y="1464"/>
                    <a:pt x="4365" y="1458"/>
                    <a:pt x="4394" y="1447"/>
                  </a:cubicBezTo>
                  <a:cubicBezTo>
                    <a:pt x="4466" y="1400"/>
                    <a:pt x="4501" y="1293"/>
                    <a:pt x="4454" y="1209"/>
                  </a:cubicBezTo>
                  <a:cubicBezTo>
                    <a:pt x="4275" y="923"/>
                    <a:pt x="4037" y="697"/>
                    <a:pt x="3727" y="554"/>
                  </a:cubicBezTo>
                  <a:lnTo>
                    <a:pt x="3692" y="531"/>
                  </a:lnTo>
                  <a:lnTo>
                    <a:pt x="3727" y="519"/>
                  </a:lnTo>
                  <a:cubicBezTo>
                    <a:pt x="3925" y="392"/>
                    <a:pt x="4142" y="329"/>
                    <a:pt x="4362" y="329"/>
                  </a:cubicBezTo>
                  <a:cubicBezTo>
                    <a:pt x="4553" y="329"/>
                    <a:pt x="4747" y="377"/>
                    <a:pt x="4930" y="471"/>
                  </a:cubicBezTo>
                  <a:cubicBezTo>
                    <a:pt x="5311" y="685"/>
                    <a:pt x="5537" y="1066"/>
                    <a:pt x="5537" y="1519"/>
                  </a:cubicBezTo>
                  <a:lnTo>
                    <a:pt x="5537" y="4031"/>
                  </a:lnTo>
                  <a:lnTo>
                    <a:pt x="5513" y="4031"/>
                  </a:lnTo>
                  <a:cubicBezTo>
                    <a:pt x="5156" y="4019"/>
                    <a:pt x="4918" y="3888"/>
                    <a:pt x="4751" y="3626"/>
                  </a:cubicBezTo>
                  <a:cubicBezTo>
                    <a:pt x="4719" y="3577"/>
                    <a:pt x="4652" y="3550"/>
                    <a:pt x="4590" y="3550"/>
                  </a:cubicBezTo>
                  <a:cubicBezTo>
                    <a:pt x="4562" y="3550"/>
                    <a:pt x="4535" y="3556"/>
                    <a:pt x="4513" y="3567"/>
                  </a:cubicBezTo>
                  <a:cubicBezTo>
                    <a:pt x="4442" y="3614"/>
                    <a:pt x="4406" y="3733"/>
                    <a:pt x="4454" y="3805"/>
                  </a:cubicBezTo>
                  <a:cubicBezTo>
                    <a:pt x="4680" y="4162"/>
                    <a:pt x="5037" y="4364"/>
                    <a:pt x="5490" y="4376"/>
                  </a:cubicBezTo>
                  <a:lnTo>
                    <a:pt x="5513" y="4376"/>
                  </a:lnTo>
                  <a:lnTo>
                    <a:pt x="5513" y="7008"/>
                  </a:lnTo>
                  <a:lnTo>
                    <a:pt x="5466" y="6984"/>
                  </a:lnTo>
                  <a:cubicBezTo>
                    <a:pt x="5240" y="6758"/>
                    <a:pt x="4930" y="6638"/>
                    <a:pt x="4620" y="6638"/>
                  </a:cubicBezTo>
                  <a:lnTo>
                    <a:pt x="3549" y="6638"/>
                  </a:lnTo>
                  <a:cubicBezTo>
                    <a:pt x="3454" y="6638"/>
                    <a:pt x="3370" y="6710"/>
                    <a:pt x="3370" y="6817"/>
                  </a:cubicBezTo>
                  <a:cubicBezTo>
                    <a:pt x="3370" y="6900"/>
                    <a:pt x="3442" y="6996"/>
                    <a:pt x="3549" y="6996"/>
                  </a:cubicBezTo>
                  <a:lnTo>
                    <a:pt x="4620" y="6996"/>
                  </a:lnTo>
                  <a:cubicBezTo>
                    <a:pt x="5109" y="6996"/>
                    <a:pt x="5490" y="7400"/>
                    <a:pt x="5490" y="7877"/>
                  </a:cubicBezTo>
                  <a:lnTo>
                    <a:pt x="5490" y="8258"/>
                  </a:lnTo>
                  <a:cubicBezTo>
                    <a:pt x="5490" y="8603"/>
                    <a:pt x="5347" y="8924"/>
                    <a:pt x="5073" y="9163"/>
                  </a:cubicBezTo>
                  <a:cubicBezTo>
                    <a:pt x="4859" y="9347"/>
                    <a:pt x="4589" y="9453"/>
                    <a:pt x="4310" y="9453"/>
                  </a:cubicBezTo>
                  <a:cubicBezTo>
                    <a:pt x="4247" y="9453"/>
                    <a:pt x="4184" y="9447"/>
                    <a:pt x="4120" y="9436"/>
                  </a:cubicBezTo>
                  <a:lnTo>
                    <a:pt x="4097" y="9436"/>
                  </a:lnTo>
                  <a:cubicBezTo>
                    <a:pt x="4061" y="9436"/>
                    <a:pt x="4025" y="9448"/>
                    <a:pt x="3989" y="9460"/>
                  </a:cubicBezTo>
                  <a:cubicBezTo>
                    <a:pt x="3942" y="9496"/>
                    <a:pt x="3930" y="9544"/>
                    <a:pt x="3918" y="9579"/>
                  </a:cubicBezTo>
                  <a:cubicBezTo>
                    <a:pt x="3906" y="9675"/>
                    <a:pt x="3966" y="9758"/>
                    <a:pt x="4061" y="9782"/>
                  </a:cubicBezTo>
                  <a:cubicBezTo>
                    <a:pt x="4137" y="9793"/>
                    <a:pt x="4213" y="9799"/>
                    <a:pt x="4289" y="9799"/>
                  </a:cubicBezTo>
                  <a:cubicBezTo>
                    <a:pt x="4842" y="9799"/>
                    <a:pt x="5372" y="9500"/>
                    <a:pt x="5644" y="9008"/>
                  </a:cubicBezTo>
                  <a:lnTo>
                    <a:pt x="5656" y="8972"/>
                  </a:lnTo>
                  <a:lnTo>
                    <a:pt x="5668" y="9008"/>
                  </a:lnTo>
                  <a:cubicBezTo>
                    <a:pt x="5951" y="9500"/>
                    <a:pt x="6473" y="9799"/>
                    <a:pt x="7024" y="9799"/>
                  </a:cubicBezTo>
                  <a:cubicBezTo>
                    <a:pt x="7100" y="9799"/>
                    <a:pt x="7176" y="9793"/>
                    <a:pt x="7252" y="9782"/>
                  </a:cubicBezTo>
                  <a:cubicBezTo>
                    <a:pt x="7335" y="9758"/>
                    <a:pt x="7418" y="9675"/>
                    <a:pt x="7395" y="9579"/>
                  </a:cubicBezTo>
                  <a:cubicBezTo>
                    <a:pt x="7395" y="9544"/>
                    <a:pt x="7371" y="9496"/>
                    <a:pt x="7323" y="9460"/>
                  </a:cubicBezTo>
                  <a:cubicBezTo>
                    <a:pt x="7288" y="9443"/>
                    <a:pt x="7260" y="9432"/>
                    <a:pt x="7228" y="9432"/>
                  </a:cubicBezTo>
                  <a:cubicBezTo>
                    <a:pt x="7217" y="9432"/>
                    <a:pt x="7205" y="9433"/>
                    <a:pt x="7192" y="9436"/>
                  </a:cubicBezTo>
                  <a:cubicBezTo>
                    <a:pt x="7129" y="9447"/>
                    <a:pt x="7066" y="9453"/>
                    <a:pt x="7003" y="9453"/>
                  </a:cubicBezTo>
                  <a:cubicBezTo>
                    <a:pt x="6723" y="9453"/>
                    <a:pt x="6454" y="9347"/>
                    <a:pt x="6240" y="9163"/>
                  </a:cubicBezTo>
                  <a:cubicBezTo>
                    <a:pt x="5978" y="8948"/>
                    <a:pt x="5823" y="8615"/>
                    <a:pt x="5823" y="8258"/>
                  </a:cubicBezTo>
                  <a:lnTo>
                    <a:pt x="5823" y="6746"/>
                  </a:lnTo>
                  <a:cubicBezTo>
                    <a:pt x="5823" y="6246"/>
                    <a:pt x="6228" y="5865"/>
                    <a:pt x="6704" y="5865"/>
                  </a:cubicBezTo>
                  <a:lnTo>
                    <a:pt x="8252" y="5865"/>
                  </a:lnTo>
                  <a:cubicBezTo>
                    <a:pt x="8335" y="5865"/>
                    <a:pt x="8430" y="5793"/>
                    <a:pt x="8430" y="5686"/>
                  </a:cubicBezTo>
                  <a:cubicBezTo>
                    <a:pt x="8430" y="5579"/>
                    <a:pt x="8359" y="5507"/>
                    <a:pt x="8252" y="5507"/>
                  </a:cubicBezTo>
                  <a:lnTo>
                    <a:pt x="6704" y="5507"/>
                  </a:lnTo>
                  <a:cubicBezTo>
                    <a:pt x="6383" y="5507"/>
                    <a:pt x="6085" y="5626"/>
                    <a:pt x="5847" y="5853"/>
                  </a:cubicBezTo>
                  <a:lnTo>
                    <a:pt x="5811" y="5876"/>
                  </a:lnTo>
                  <a:lnTo>
                    <a:pt x="5811" y="5210"/>
                  </a:lnTo>
                  <a:lnTo>
                    <a:pt x="5823" y="5210"/>
                  </a:lnTo>
                  <a:cubicBezTo>
                    <a:pt x="6549" y="5186"/>
                    <a:pt x="7133" y="4591"/>
                    <a:pt x="7133" y="3841"/>
                  </a:cubicBezTo>
                  <a:cubicBezTo>
                    <a:pt x="7133" y="3757"/>
                    <a:pt x="7061" y="3662"/>
                    <a:pt x="6954" y="3662"/>
                  </a:cubicBezTo>
                  <a:cubicBezTo>
                    <a:pt x="6859" y="3662"/>
                    <a:pt x="6775" y="3733"/>
                    <a:pt x="6775" y="3841"/>
                  </a:cubicBezTo>
                  <a:cubicBezTo>
                    <a:pt x="6775" y="4376"/>
                    <a:pt x="6359" y="4829"/>
                    <a:pt x="5823" y="4853"/>
                  </a:cubicBezTo>
                  <a:lnTo>
                    <a:pt x="5787" y="4853"/>
                  </a:lnTo>
                  <a:lnTo>
                    <a:pt x="5787" y="1543"/>
                  </a:lnTo>
                  <a:cubicBezTo>
                    <a:pt x="5787" y="1114"/>
                    <a:pt x="6013" y="709"/>
                    <a:pt x="6406" y="507"/>
                  </a:cubicBezTo>
                  <a:cubicBezTo>
                    <a:pt x="6582" y="408"/>
                    <a:pt x="6773" y="360"/>
                    <a:pt x="6963" y="360"/>
                  </a:cubicBezTo>
                  <a:cubicBezTo>
                    <a:pt x="7186" y="360"/>
                    <a:pt x="7410" y="426"/>
                    <a:pt x="7609" y="554"/>
                  </a:cubicBezTo>
                  <a:lnTo>
                    <a:pt x="7633" y="566"/>
                  </a:lnTo>
                  <a:lnTo>
                    <a:pt x="7728" y="602"/>
                  </a:lnTo>
                  <a:cubicBezTo>
                    <a:pt x="7430" y="733"/>
                    <a:pt x="7180" y="971"/>
                    <a:pt x="7002" y="1257"/>
                  </a:cubicBezTo>
                  <a:cubicBezTo>
                    <a:pt x="6954" y="1328"/>
                    <a:pt x="6966" y="1447"/>
                    <a:pt x="7061" y="1495"/>
                  </a:cubicBezTo>
                  <a:cubicBezTo>
                    <a:pt x="7086" y="1507"/>
                    <a:pt x="7116" y="1514"/>
                    <a:pt x="7147" y="1514"/>
                  </a:cubicBezTo>
                  <a:cubicBezTo>
                    <a:pt x="7206" y="1514"/>
                    <a:pt x="7268" y="1490"/>
                    <a:pt x="7299" y="1435"/>
                  </a:cubicBezTo>
                  <a:cubicBezTo>
                    <a:pt x="7526" y="1054"/>
                    <a:pt x="7918" y="816"/>
                    <a:pt x="8371" y="793"/>
                  </a:cubicBezTo>
                  <a:cubicBezTo>
                    <a:pt x="8405" y="790"/>
                    <a:pt x="8438" y="789"/>
                    <a:pt x="8471" y="789"/>
                  </a:cubicBezTo>
                  <a:cubicBezTo>
                    <a:pt x="8895" y="789"/>
                    <a:pt x="9271" y="998"/>
                    <a:pt x="9514" y="1340"/>
                  </a:cubicBezTo>
                  <a:cubicBezTo>
                    <a:pt x="9788" y="1709"/>
                    <a:pt x="9847" y="2186"/>
                    <a:pt x="9669" y="2602"/>
                  </a:cubicBezTo>
                  <a:cubicBezTo>
                    <a:pt x="9454" y="3114"/>
                    <a:pt x="8978" y="3436"/>
                    <a:pt x="8430" y="3436"/>
                  </a:cubicBezTo>
                  <a:cubicBezTo>
                    <a:pt x="8335" y="3436"/>
                    <a:pt x="8252" y="3519"/>
                    <a:pt x="8252" y="3614"/>
                  </a:cubicBezTo>
                  <a:cubicBezTo>
                    <a:pt x="8252" y="3721"/>
                    <a:pt x="8323" y="3793"/>
                    <a:pt x="8430" y="3793"/>
                  </a:cubicBezTo>
                  <a:cubicBezTo>
                    <a:pt x="9014" y="3793"/>
                    <a:pt x="9573" y="3483"/>
                    <a:pt x="9871" y="2983"/>
                  </a:cubicBezTo>
                  <a:lnTo>
                    <a:pt x="9883" y="2959"/>
                  </a:lnTo>
                  <a:lnTo>
                    <a:pt x="9907" y="2983"/>
                  </a:lnTo>
                  <a:cubicBezTo>
                    <a:pt x="10562" y="3257"/>
                    <a:pt x="10990" y="3841"/>
                    <a:pt x="11074" y="4555"/>
                  </a:cubicBezTo>
                  <a:cubicBezTo>
                    <a:pt x="11169" y="5269"/>
                    <a:pt x="10871" y="5936"/>
                    <a:pt x="10300" y="6353"/>
                  </a:cubicBezTo>
                  <a:lnTo>
                    <a:pt x="10288" y="6377"/>
                  </a:lnTo>
                  <a:lnTo>
                    <a:pt x="10276" y="6353"/>
                  </a:lnTo>
                  <a:cubicBezTo>
                    <a:pt x="9966" y="5984"/>
                    <a:pt x="9502" y="5781"/>
                    <a:pt x="9014" y="5781"/>
                  </a:cubicBezTo>
                  <a:cubicBezTo>
                    <a:pt x="8919" y="5781"/>
                    <a:pt x="8835" y="5853"/>
                    <a:pt x="8835" y="5960"/>
                  </a:cubicBezTo>
                  <a:cubicBezTo>
                    <a:pt x="8835" y="6055"/>
                    <a:pt x="8907" y="6138"/>
                    <a:pt x="9014" y="6138"/>
                  </a:cubicBezTo>
                  <a:cubicBezTo>
                    <a:pt x="9633" y="6138"/>
                    <a:pt x="10181" y="6579"/>
                    <a:pt x="10300" y="7186"/>
                  </a:cubicBezTo>
                  <a:cubicBezTo>
                    <a:pt x="10407" y="7698"/>
                    <a:pt x="10228" y="8186"/>
                    <a:pt x="9812" y="8496"/>
                  </a:cubicBezTo>
                  <a:cubicBezTo>
                    <a:pt x="9570" y="8688"/>
                    <a:pt x="9281" y="8786"/>
                    <a:pt x="8992" y="8786"/>
                  </a:cubicBezTo>
                  <a:cubicBezTo>
                    <a:pt x="8796" y="8786"/>
                    <a:pt x="8601" y="8742"/>
                    <a:pt x="8419" y="8651"/>
                  </a:cubicBezTo>
                  <a:cubicBezTo>
                    <a:pt x="8390" y="8643"/>
                    <a:pt x="8361" y="8632"/>
                    <a:pt x="8332" y="8632"/>
                  </a:cubicBezTo>
                  <a:cubicBezTo>
                    <a:pt x="8313" y="8632"/>
                    <a:pt x="8294" y="8637"/>
                    <a:pt x="8276" y="8651"/>
                  </a:cubicBezTo>
                  <a:cubicBezTo>
                    <a:pt x="8240" y="8663"/>
                    <a:pt x="8204" y="8698"/>
                    <a:pt x="8180" y="8758"/>
                  </a:cubicBezTo>
                  <a:cubicBezTo>
                    <a:pt x="8097" y="8948"/>
                    <a:pt x="7966" y="9127"/>
                    <a:pt x="7799" y="9258"/>
                  </a:cubicBezTo>
                  <a:cubicBezTo>
                    <a:pt x="7776" y="9294"/>
                    <a:pt x="7740" y="9329"/>
                    <a:pt x="7740" y="9377"/>
                  </a:cubicBezTo>
                  <a:cubicBezTo>
                    <a:pt x="7740" y="9425"/>
                    <a:pt x="7740" y="9472"/>
                    <a:pt x="7776" y="9508"/>
                  </a:cubicBezTo>
                  <a:cubicBezTo>
                    <a:pt x="7810" y="9556"/>
                    <a:pt x="7861" y="9581"/>
                    <a:pt x="7912" y="9581"/>
                  </a:cubicBezTo>
                  <a:cubicBezTo>
                    <a:pt x="7948" y="9581"/>
                    <a:pt x="7984" y="9568"/>
                    <a:pt x="8014" y="9544"/>
                  </a:cubicBezTo>
                  <a:cubicBezTo>
                    <a:pt x="8180" y="9413"/>
                    <a:pt x="8311" y="9258"/>
                    <a:pt x="8419" y="9079"/>
                  </a:cubicBezTo>
                  <a:lnTo>
                    <a:pt x="8430" y="9067"/>
                  </a:lnTo>
                  <a:lnTo>
                    <a:pt x="8442" y="9067"/>
                  </a:lnTo>
                  <a:cubicBezTo>
                    <a:pt x="8618" y="9127"/>
                    <a:pt x="8801" y="9156"/>
                    <a:pt x="8983" y="9156"/>
                  </a:cubicBezTo>
                  <a:cubicBezTo>
                    <a:pt x="9343" y="9156"/>
                    <a:pt x="9702" y="9043"/>
                    <a:pt x="10002" y="8829"/>
                  </a:cubicBezTo>
                  <a:cubicBezTo>
                    <a:pt x="10466" y="8484"/>
                    <a:pt x="10705" y="7960"/>
                    <a:pt x="10681" y="7400"/>
                  </a:cubicBezTo>
                  <a:cubicBezTo>
                    <a:pt x="10657" y="7162"/>
                    <a:pt x="10597" y="6924"/>
                    <a:pt x="10478" y="6710"/>
                  </a:cubicBezTo>
                  <a:lnTo>
                    <a:pt x="10466" y="6698"/>
                  </a:lnTo>
                  <a:lnTo>
                    <a:pt x="10478" y="6686"/>
                  </a:lnTo>
                  <a:cubicBezTo>
                    <a:pt x="11097" y="6198"/>
                    <a:pt x="11431" y="5507"/>
                    <a:pt x="11431" y="4769"/>
                  </a:cubicBezTo>
                  <a:cubicBezTo>
                    <a:pt x="11431" y="3841"/>
                    <a:pt x="10883" y="3007"/>
                    <a:pt x="10038" y="2638"/>
                  </a:cubicBezTo>
                  <a:lnTo>
                    <a:pt x="10026" y="2626"/>
                  </a:lnTo>
                  <a:lnTo>
                    <a:pt x="10026" y="2602"/>
                  </a:lnTo>
                  <a:cubicBezTo>
                    <a:pt x="10204" y="2055"/>
                    <a:pt x="10062" y="1459"/>
                    <a:pt x="9693" y="1019"/>
                  </a:cubicBezTo>
                  <a:cubicBezTo>
                    <a:pt x="9378" y="633"/>
                    <a:pt x="8907" y="429"/>
                    <a:pt x="8421" y="429"/>
                  </a:cubicBezTo>
                  <a:cubicBezTo>
                    <a:pt x="8337" y="429"/>
                    <a:pt x="8253" y="435"/>
                    <a:pt x="8169" y="447"/>
                  </a:cubicBezTo>
                  <a:lnTo>
                    <a:pt x="8157" y="447"/>
                  </a:lnTo>
                  <a:lnTo>
                    <a:pt x="8145" y="435"/>
                  </a:lnTo>
                  <a:cubicBezTo>
                    <a:pt x="7855" y="156"/>
                    <a:pt x="7473" y="2"/>
                    <a:pt x="7076" y="2"/>
                  </a:cubicBezTo>
                  <a:cubicBezTo>
                    <a:pt x="7000" y="2"/>
                    <a:pt x="6923" y="7"/>
                    <a:pt x="6847" y="19"/>
                  </a:cubicBezTo>
                  <a:cubicBezTo>
                    <a:pt x="6371" y="90"/>
                    <a:pt x="5966" y="376"/>
                    <a:pt x="5728" y="793"/>
                  </a:cubicBezTo>
                  <a:lnTo>
                    <a:pt x="5716" y="816"/>
                  </a:lnTo>
                  <a:lnTo>
                    <a:pt x="5704" y="793"/>
                  </a:lnTo>
                  <a:cubicBezTo>
                    <a:pt x="5466" y="376"/>
                    <a:pt x="5061" y="90"/>
                    <a:pt x="4585" y="19"/>
                  </a:cubicBezTo>
                  <a:cubicBezTo>
                    <a:pt x="4505" y="7"/>
                    <a:pt x="4426" y="1"/>
                    <a:pt x="4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3A9DE1C-D05A-4772-8F00-CF05B0031885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Google Shape;172;p28">
            <a:extLst>
              <a:ext uri="{FF2B5EF4-FFF2-40B4-BE49-F238E27FC236}">
                <a16:creationId xmlns:a16="http://schemas.microsoft.com/office/drawing/2014/main" id="{F7DDF6B3-65A4-47AF-8D3D-7D04708DA8DF}"/>
              </a:ext>
            </a:extLst>
          </p:cNvPr>
          <p:cNvSpPr txBox="1">
            <a:spLocks/>
          </p:cNvSpPr>
          <p:nvPr/>
        </p:nvSpPr>
        <p:spPr>
          <a:xfrm>
            <a:off x="201696" y="187824"/>
            <a:ext cx="3857992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vvic"/>
              <a:buNone/>
              <a:defRPr sz="24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vvic"/>
              <a:buNone/>
              <a:defRPr sz="3000" b="1" i="0" u="none" strike="noStrike" cap="non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/>
              </a:rPr>
              <a:t>Our Technology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EB92AF-A897-49A4-B4D0-C20ADF89AABB}"/>
              </a:ext>
            </a:extLst>
          </p:cNvPr>
          <p:cNvGrpSpPr/>
          <p:nvPr/>
        </p:nvGrpSpPr>
        <p:grpSpPr>
          <a:xfrm>
            <a:off x="105459" y="1159168"/>
            <a:ext cx="1628775" cy="3045619"/>
            <a:chOff x="345908" y="894849"/>
            <a:chExt cx="1628775" cy="304561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4CEFEF7-B52C-4747-B456-CCFDC9396FD5}"/>
                </a:ext>
              </a:extLst>
            </p:cNvPr>
            <p:cNvSpPr/>
            <p:nvPr/>
          </p:nvSpPr>
          <p:spPr>
            <a:xfrm>
              <a:off x="345908" y="894849"/>
              <a:ext cx="1628775" cy="3045619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422F5B-73E3-479E-BF23-0872B29171D8}"/>
                </a:ext>
              </a:extLst>
            </p:cNvPr>
            <p:cNvSpPr/>
            <p:nvPr/>
          </p:nvSpPr>
          <p:spPr>
            <a:xfrm>
              <a:off x="352722" y="894849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DB33BA-A81C-4787-B62C-B1B3E83AB868}"/>
                </a:ext>
              </a:extLst>
            </p:cNvPr>
            <p:cNvSpPr txBox="1"/>
            <p:nvPr/>
          </p:nvSpPr>
          <p:spPr>
            <a:xfrm>
              <a:off x="550418" y="1058234"/>
              <a:ext cx="140592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"/>
                </a:rPr>
                <a:t>External APIs</a:t>
              </a:r>
              <a:endPara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5987BE-C824-45A0-B936-A111ADF136A7}"/>
              </a:ext>
            </a:extLst>
          </p:cNvPr>
          <p:cNvGrpSpPr/>
          <p:nvPr/>
        </p:nvGrpSpPr>
        <p:grpSpPr>
          <a:xfrm>
            <a:off x="1919554" y="1159167"/>
            <a:ext cx="1681874" cy="3045619"/>
            <a:chOff x="345908" y="894849"/>
            <a:chExt cx="1681874" cy="304561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B85E6B0-3D9D-4676-8AA4-8983B8208CD2}"/>
                </a:ext>
              </a:extLst>
            </p:cNvPr>
            <p:cNvSpPr/>
            <p:nvPr/>
          </p:nvSpPr>
          <p:spPr>
            <a:xfrm>
              <a:off x="345908" y="894849"/>
              <a:ext cx="1628775" cy="3045619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BC9E57-4DCE-44BE-B336-7566F0E4AC2E}"/>
                </a:ext>
              </a:extLst>
            </p:cNvPr>
            <p:cNvSpPr/>
            <p:nvPr/>
          </p:nvSpPr>
          <p:spPr>
            <a:xfrm>
              <a:off x="352722" y="894849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39B72A-E7A8-4D4B-BF22-23DEE2F4B4D8}"/>
                </a:ext>
              </a:extLst>
            </p:cNvPr>
            <p:cNvSpPr txBox="1"/>
            <p:nvPr/>
          </p:nvSpPr>
          <p:spPr>
            <a:xfrm>
              <a:off x="621858" y="1058234"/>
              <a:ext cx="140592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"/>
                </a:rPr>
                <a:t>Framework</a:t>
              </a:r>
              <a:endPara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84C5B-B8D8-4104-9A1A-405B0C865082}"/>
              </a:ext>
            </a:extLst>
          </p:cNvPr>
          <p:cNvGrpSpPr/>
          <p:nvPr/>
        </p:nvGrpSpPr>
        <p:grpSpPr>
          <a:xfrm>
            <a:off x="3733649" y="1159167"/>
            <a:ext cx="1628775" cy="3045619"/>
            <a:chOff x="345908" y="894849"/>
            <a:chExt cx="1628775" cy="304561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28A4526-A84E-4E79-AA5B-8369559EDF09}"/>
                </a:ext>
              </a:extLst>
            </p:cNvPr>
            <p:cNvSpPr/>
            <p:nvPr/>
          </p:nvSpPr>
          <p:spPr>
            <a:xfrm>
              <a:off x="345908" y="894849"/>
              <a:ext cx="1628775" cy="3045619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5E0CDA-239A-409B-806A-7C7ED715748A}"/>
                </a:ext>
              </a:extLst>
            </p:cNvPr>
            <p:cNvSpPr/>
            <p:nvPr/>
          </p:nvSpPr>
          <p:spPr>
            <a:xfrm>
              <a:off x="352722" y="894849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C938CF4-34BB-4250-8E3A-30174D5F1B4A}"/>
                </a:ext>
              </a:extLst>
            </p:cNvPr>
            <p:cNvSpPr txBox="1"/>
            <p:nvPr/>
          </p:nvSpPr>
          <p:spPr>
            <a:xfrm>
              <a:off x="443259" y="1058234"/>
              <a:ext cx="140592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"/>
                </a:rPr>
                <a:t>Backend</a:t>
              </a:r>
              <a:endPara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580A32-9D1C-4883-B06E-E88B2840F16D}"/>
              </a:ext>
            </a:extLst>
          </p:cNvPr>
          <p:cNvGrpSpPr/>
          <p:nvPr/>
        </p:nvGrpSpPr>
        <p:grpSpPr>
          <a:xfrm>
            <a:off x="5547744" y="1159166"/>
            <a:ext cx="1767602" cy="3045619"/>
            <a:chOff x="345908" y="894849"/>
            <a:chExt cx="1767602" cy="304561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09515C1-D4DF-4B35-9847-C3B14B84E20B}"/>
                </a:ext>
              </a:extLst>
            </p:cNvPr>
            <p:cNvSpPr/>
            <p:nvPr/>
          </p:nvSpPr>
          <p:spPr>
            <a:xfrm>
              <a:off x="345908" y="894849"/>
              <a:ext cx="1628775" cy="3045619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4E435B-3DCB-47B6-9930-7EB3BB14A082}"/>
                </a:ext>
              </a:extLst>
            </p:cNvPr>
            <p:cNvSpPr/>
            <p:nvPr/>
          </p:nvSpPr>
          <p:spPr>
            <a:xfrm>
              <a:off x="352722" y="894849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8BB425-E68C-4AF3-BA13-DE4D0526F343}"/>
                </a:ext>
              </a:extLst>
            </p:cNvPr>
            <p:cNvSpPr txBox="1"/>
            <p:nvPr/>
          </p:nvSpPr>
          <p:spPr>
            <a:xfrm>
              <a:off x="707586" y="1058234"/>
              <a:ext cx="140592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"/>
                </a:rPr>
                <a:t>Database</a:t>
              </a:r>
              <a:endPara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4031CC-0C38-49C0-8789-6C3AA14FFF71}"/>
              </a:ext>
            </a:extLst>
          </p:cNvPr>
          <p:cNvGrpSpPr/>
          <p:nvPr/>
        </p:nvGrpSpPr>
        <p:grpSpPr>
          <a:xfrm>
            <a:off x="7361837" y="1159166"/>
            <a:ext cx="1767600" cy="3045619"/>
            <a:chOff x="345908" y="894849"/>
            <a:chExt cx="1767600" cy="304561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41CCEFF-DB99-4CD5-A1E6-FB800CF161CA}"/>
                </a:ext>
              </a:extLst>
            </p:cNvPr>
            <p:cNvSpPr/>
            <p:nvPr/>
          </p:nvSpPr>
          <p:spPr>
            <a:xfrm>
              <a:off x="345908" y="894849"/>
              <a:ext cx="1628775" cy="3045619"/>
            </a:xfrm>
            <a:prstGeom prst="roundRect">
              <a:avLst>
                <a:gd name="adj" fmla="val 701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2728932-AFFB-4414-9E81-30B5C8AFDD48}"/>
                </a:ext>
              </a:extLst>
            </p:cNvPr>
            <p:cNvSpPr/>
            <p:nvPr/>
          </p:nvSpPr>
          <p:spPr>
            <a:xfrm>
              <a:off x="352722" y="894849"/>
              <a:ext cx="1613388" cy="76200"/>
            </a:xfrm>
            <a:custGeom>
              <a:avLst/>
              <a:gdLst>
                <a:gd name="connsiteX0" fmla="*/ 106613 w 1613388"/>
                <a:gd name="connsiteY0" fmla="*/ 0 h 76200"/>
                <a:gd name="connsiteX1" fmla="*/ 1506774 w 1613388"/>
                <a:gd name="connsiteY1" fmla="*/ 0 h 76200"/>
                <a:gd name="connsiteX2" fmla="*/ 1612098 w 1613388"/>
                <a:gd name="connsiteY2" fmla="*/ 69814 h 76200"/>
                <a:gd name="connsiteX3" fmla="*/ 1613388 w 1613388"/>
                <a:gd name="connsiteY3" fmla="*/ 76200 h 76200"/>
                <a:gd name="connsiteX4" fmla="*/ 0 w 1613388"/>
                <a:gd name="connsiteY4" fmla="*/ 76200 h 76200"/>
                <a:gd name="connsiteX5" fmla="*/ 1289 w 1613388"/>
                <a:gd name="connsiteY5" fmla="*/ 69814 h 76200"/>
                <a:gd name="connsiteX6" fmla="*/ 106613 w 1613388"/>
                <a:gd name="connsiteY6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3388" h="76200">
                  <a:moveTo>
                    <a:pt x="106613" y="0"/>
                  </a:moveTo>
                  <a:lnTo>
                    <a:pt x="1506774" y="0"/>
                  </a:lnTo>
                  <a:cubicBezTo>
                    <a:pt x="1554122" y="0"/>
                    <a:pt x="1594745" y="28787"/>
                    <a:pt x="1612098" y="69814"/>
                  </a:cubicBezTo>
                  <a:lnTo>
                    <a:pt x="1613388" y="76200"/>
                  </a:lnTo>
                  <a:lnTo>
                    <a:pt x="0" y="76200"/>
                  </a:lnTo>
                  <a:lnTo>
                    <a:pt x="1289" y="69814"/>
                  </a:lnTo>
                  <a:cubicBezTo>
                    <a:pt x="18642" y="28787"/>
                    <a:pt x="59266" y="0"/>
                    <a:pt x="106613" y="0"/>
                  </a:cubicBezTo>
                  <a:close/>
                </a:path>
              </a:pathLst>
            </a:custGeom>
            <a:solidFill>
              <a:srgbClr val="0FA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5F9B80-B558-4DAE-A391-6ED85060548C}"/>
                </a:ext>
              </a:extLst>
            </p:cNvPr>
            <p:cNvSpPr txBox="1"/>
            <p:nvPr/>
          </p:nvSpPr>
          <p:spPr>
            <a:xfrm>
              <a:off x="707584" y="1058234"/>
              <a:ext cx="140592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"/>
                </a:rPr>
                <a:t>Frontend</a:t>
              </a:r>
              <a:endParaRPr lang="en-US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"/>
              </a:endParaRPr>
            </a:p>
          </p:txBody>
        </p:sp>
      </p:grpSp>
      <p:pic>
        <p:nvPicPr>
          <p:cNvPr id="6" name="Picture 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0721734-159A-4F70-851E-EDD73D53C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5" y="1901796"/>
            <a:ext cx="783440" cy="391720"/>
          </a:xfrm>
          <a:prstGeom prst="rect">
            <a:avLst/>
          </a:prstGeom>
        </p:spPr>
      </p:pic>
      <p:pic>
        <p:nvPicPr>
          <p:cNvPr id="1026" name="Picture 2" descr="Event Registry API | ProgrammableWeb">
            <a:extLst>
              <a:ext uri="{FF2B5EF4-FFF2-40B4-BE49-F238E27FC236}">
                <a16:creationId xmlns:a16="http://schemas.microsoft.com/office/drawing/2014/main" id="{B80E6F97-5E3A-4109-8FAA-14C77B0C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1" y="2551160"/>
            <a:ext cx="901308" cy="9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otstrap (front-end framework) - Wikipedia">
            <a:extLst>
              <a:ext uri="{FF2B5EF4-FFF2-40B4-BE49-F238E27FC236}">
                <a16:creationId xmlns:a16="http://schemas.microsoft.com/office/drawing/2014/main" id="{C96CF709-C595-48E0-B719-7590A545A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72" y="1787683"/>
            <a:ext cx="459096" cy="45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B567BB2-709C-FC49-A835-59648E82A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98" y="1789635"/>
            <a:ext cx="460841" cy="46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ata-visualisation · GitHub Topics · GitHub">
            <a:extLst>
              <a:ext uri="{FF2B5EF4-FFF2-40B4-BE49-F238E27FC236}">
                <a16:creationId xmlns:a16="http://schemas.microsoft.com/office/drawing/2014/main" id="{100BCD52-474A-4D0E-B87C-AA28CA5A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97" y="2477775"/>
            <a:ext cx="732277" cy="36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Try HTML, CSS, ES6, jQuery, Ruby, Oh My ZSh, Font Awesome, Material Design  using cheat sheets. - Oh My Cheat Sheet">
            <a:extLst>
              <a:ext uri="{FF2B5EF4-FFF2-40B4-BE49-F238E27FC236}">
                <a16:creationId xmlns:a16="http://schemas.microsoft.com/office/drawing/2014/main" id="{92D83BF3-7481-3F42-B45C-4DAA2AB4C6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4098" name="Picture 2" descr="GitHub - robertmartin8/PyPortfolioOpt: Financial portfolio optimisation in  python, including classical efficient frontier, Black-Litterman,  Hierarchical Risk Parity">
            <a:extLst>
              <a:ext uri="{FF2B5EF4-FFF2-40B4-BE49-F238E27FC236}">
                <a16:creationId xmlns:a16="http://schemas.microsoft.com/office/drawing/2014/main" id="{B2E0010D-FBF5-4F6F-9FD9-83B13FF50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90" y="3049151"/>
            <a:ext cx="864367" cy="55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 Css Css3 - Free image on Pixabay">
            <a:extLst>
              <a:ext uri="{FF2B5EF4-FFF2-40B4-BE49-F238E27FC236}">
                <a16:creationId xmlns:a16="http://schemas.microsoft.com/office/drawing/2014/main" id="{664F54AC-BF30-BD4B-8FC7-55359911E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3073" y="892252"/>
            <a:ext cx="73447" cy="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ML5 logo using CSS3 - Catalin Red">
            <a:extLst>
              <a:ext uri="{FF2B5EF4-FFF2-40B4-BE49-F238E27FC236}">
                <a16:creationId xmlns:a16="http://schemas.microsoft.com/office/drawing/2014/main" id="{8AE922DA-0B17-7846-9A68-FDA1EBCE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646" y="2540331"/>
            <a:ext cx="604744" cy="52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Create a Fully Functional E-commerce Website with Django | by Andika  Pratama | Analytics Vidhya | Medium">
            <a:extLst>
              <a:ext uri="{FF2B5EF4-FFF2-40B4-BE49-F238E27FC236}">
                <a16:creationId xmlns:a16="http://schemas.microsoft.com/office/drawing/2014/main" id="{EE854D34-66EE-4A5E-A773-F6E638BDA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63" y="1678070"/>
            <a:ext cx="1015447" cy="59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DS, Redshift, DynamoDB and Aurora Compared">
            <a:extLst>
              <a:ext uri="{FF2B5EF4-FFF2-40B4-BE49-F238E27FC236}">
                <a16:creationId xmlns:a16="http://schemas.microsoft.com/office/drawing/2014/main" id="{8AE7CF8B-EE26-994D-8908-6EC4EEDD7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t="4383" r="12920"/>
          <a:stretch/>
        </p:blipFill>
        <p:spPr bwMode="auto">
          <a:xfrm>
            <a:off x="5929811" y="2112369"/>
            <a:ext cx="924036" cy="76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336B07F-ACAA-46EC-BBEB-1C9A166697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1112" y="2333316"/>
            <a:ext cx="1218332" cy="778379"/>
          </a:xfrm>
          <a:prstGeom prst="rect">
            <a:avLst/>
          </a:prstGeom>
        </p:spPr>
      </p:pic>
      <p:pic>
        <p:nvPicPr>
          <p:cNvPr id="4102" name="Picture 6" descr="Logo Css Css3 - Free image on Pixabay">
            <a:extLst>
              <a:ext uri="{FF2B5EF4-FFF2-40B4-BE49-F238E27FC236}">
                <a16:creationId xmlns:a16="http://schemas.microsoft.com/office/drawing/2014/main" id="{57797B9A-A126-3344-A2B8-AA5A2DB7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08" y="3325326"/>
            <a:ext cx="562073" cy="5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unicorn/Flask/Gevent with a side of GRPC | by Craig Rueda | Medium">
            <a:extLst>
              <a:ext uri="{FF2B5EF4-FFF2-40B4-BE49-F238E27FC236}">
                <a16:creationId xmlns:a16="http://schemas.microsoft.com/office/drawing/2014/main" id="{03C34BE9-81F1-4CBA-AE6A-8355FE2B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90" y="3216714"/>
            <a:ext cx="1194619" cy="3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2172602D-A629-4393-B57E-B3537D40A7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5478" y="3687367"/>
            <a:ext cx="1013041" cy="3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9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542;p47">
            <a:extLst>
              <a:ext uri="{FF2B5EF4-FFF2-40B4-BE49-F238E27FC236}">
                <a16:creationId xmlns:a16="http://schemas.microsoft.com/office/drawing/2014/main" id="{876F0CD0-3CD5-4EB9-8C34-97E2487E45DA}"/>
              </a:ext>
            </a:extLst>
          </p:cNvPr>
          <p:cNvSpPr/>
          <p:nvPr/>
        </p:nvSpPr>
        <p:spPr>
          <a:xfrm>
            <a:off x="2236942" y="1231901"/>
            <a:ext cx="2982705" cy="442427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42;p47">
            <a:extLst>
              <a:ext uri="{FF2B5EF4-FFF2-40B4-BE49-F238E27FC236}">
                <a16:creationId xmlns:a16="http://schemas.microsoft.com/office/drawing/2014/main" id="{958EE824-5840-4178-B7E0-0664E00A1D0E}"/>
              </a:ext>
            </a:extLst>
          </p:cNvPr>
          <p:cNvSpPr/>
          <p:nvPr/>
        </p:nvSpPr>
        <p:spPr>
          <a:xfrm>
            <a:off x="5383821" y="1231901"/>
            <a:ext cx="2982705" cy="442427"/>
          </a:xfrm>
          <a:prstGeom prst="rect">
            <a:avLst/>
          </a:prstGeom>
          <a:solidFill>
            <a:srgbClr val="0FA0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220146" y="631059"/>
            <a:ext cx="3450517" cy="317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#9Slide03 Quicksand" panose="00000500000000000000" pitchFamily="2" charset="0"/>
              </a:rPr>
              <a:t>We target the youth from 15 to 30 years old</a:t>
            </a:r>
            <a:endParaRPr sz="1200">
              <a:latin typeface="#9Slide03 Quicksand" panose="00000500000000000000" pitchFamily="2" charset="0"/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3290386" y="1331001"/>
            <a:ext cx="908717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#9Slide03 Montserrat Bold" panose="00000800000000000000" pitchFamily="2" charset="0"/>
              </a:rPr>
              <a:t>FREE</a:t>
            </a:r>
            <a:endParaRPr>
              <a:solidFill>
                <a:schemeClr val="lt1"/>
              </a:solidFill>
              <a:latin typeface="#9Slide03 Montserrat Bold" panose="00000800000000000000" pitchFamily="2" charset="0"/>
            </a:endParaRPr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5743975" y="1331001"/>
            <a:ext cx="2668194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bg1"/>
                </a:solidFill>
                <a:latin typeface="#9Slide03 Montserrat Bold" panose="00000800000000000000" pitchFamily="2" charset="0"/>
              </a:rPr>
              <a:t>PREMIUM – S$100</a:t>
            </a:r>
            <a:endParaRPr>
              <a:solidFill>
                <a:schemeClr val="bg1"/>
              </a:solidFill>
              <a:latin typeface="#9Slide03 Montserrat Bold" panose="00000800000000000000" pitchFamily="2" charset="0"/>
            </a:endParaRPr>
          </a:p>
        </p:txBody>
      </p:sp>
      <p:sp>
        <p:nvSpPr>
          <p:cNvPr id="28" name="Google Shape;553;p47">
            <a:extLst>
              <a:ext uri="{FF2B5EF4-FFF2-40B4-BE49-F238E27FC236}">
                <a16:creationId xmlns:a16="http://schemas.microsoft.com/office/drawing/2014/main" id="{FEC5B594-79E4-184C-8673-54EE9B3D4379}"/>
              </a:ext>
            </a:extLst>
          </p:cNvPr>
          <p:cNvSpPr txBox="1">
            <a:spLocks/>
          </p:cNvSpPr>
          <p:nvPr/>
        </p:nvSpPr>
        <p:spPr>
          <a:xfrm>
            <a:off x="600431" y="1831239"/>
            <a:ext cx="1608165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Asset classes </a:t>
            </a:r>
          </a:p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In recommendation </a:t>
            </a:r>
          </a:p>
        </p:txBody>
      </p:sp>
      <p:sp>
        <p:nvSpPr>
          <p:cNvPr id="29" name="Google Shape;553;p47">
            <a:extLst>
              <a:ext uri="{FF2B5EF4-FFF2-40B4-BE49-F238E27FC236}">
                <a16:creationId xmlns:a16="http://schemas.microsoft.com/office/drawing/2014/main" id="{5E4CA19B-22B6-0E4E-B34A-98CD9B861EDD}"/>
              </a:ext>
            </a:extLst>
          </p:cNvPr>
          <p:cNvSpPr txBox="1">
            <a:spLocks/>
          </p:cNvSpPr>
          <p:nvPr/>
        </p:nvSpPr>
        <p:spPr>
          <a:xfrm>
            <a:off x="2813426" y="1831239"/>
            <a:ext cx="177122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>
                <a:latin typeface="#9Slide03 Quicksand" panose="00000500000000000000" pitchFamily="2" charset="0"/>
              </a:rPr>
              <a:t>2</a:t>
            </a:r>
          </a:p>
          <a:p>
            <a:pPr marL="0" indent="0" algn="ctr"/>
            <a:r>
              <a:rPr lang="en-US" sz="1200">
                <a:latin typeface="#9Slide03 Quicksand" panose="00000500000000000000" pitchFamily="2" charset="0"/>
              </a:rPr>
              <a:t> (stocks and bonds) </a:t>
            </a:r>
          </a:p>
        </p:txBody>
      </p:sp>
      <p:sp>
        <p:nvSpPr>
          <p:cNvPr id="30" name="Google Shape;553;p47">
            <a:extLst>
              <a:ext uri="{FF2B5EF4-FFF2-40B4-BE49-F238E27FC236}">
                <a16:creationId xmlns:a16="http://schemas.microsoft.com/office/drawing/2014/main" id="{27E186D4-BB57-9B4D-803A-A0E77A22B9D5}"/>
              </a:ext>
            </a:extLst>
          </p:cNvPr>
          <p:cNvSpPr txBox="1">
            <a:spLocks/>
          </p:cNvSpPr>
          <p:nvPr/>
        </p:nvSpPr>
        <p:spPr>
          <a:xfrm>
            <a:off x="5841762" y="1831239"/>
            <a:ext cx="2082374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>
                <a:latin typeface="#9Slide03 Quicksand" panose="00000500000000000000" pitchFamily="2" charset="0"/>
              </a:rPr>
              <a:t>4</a:t>
            </a:r>
          </a:p>
          <a:p>
            <a:pPr marL="0" indent="0" algn="ctr"/>
            <a:r>
              <a:rPr lang="en-US" sz="1200">
                <a:latin typeface="#9Slide03 Quicksand" panose="00000500000000000000" pitchFamily="2" charset="0"/>
              </a:rPr>
              <a:t> (stocks, bonds, REIT, ETF)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905E66-2FA0-C04C-B264-9F9F5257F715}"/>
              </a:ext>
            </a:extLst>
          </p:cNvPr>
          <p:cNvCxnSpPr>
            <a:cxnSpLocks/>
          </p:cNvCxnSpPr>
          <p:nvPr/>
        </p:nvCxnSpPr>
        <p:spPr>
          <a:xfrm>
            <a:off x="600431" y="2460018"/>
            <a:ext cx="7738592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53;p47">
            <a:extLst>
              <a:ext uri="{FF2B5EF4-FFF2-40B4-BE49-F238E27FC236}">
                <a16:creationId xmlns:a16="http://schemas.microsoft.com/office/drawing/2014/main" id="{A3E21F02-31D3-D14F-932A-DBC8626E3F40}"/>
              </a:ext>
            </a:extLst>
          </p:cNvPr>
          <p:cNvSpPr txBox="1">
            <a:spLocks/>
          </p:cNvSpPr>
          <p:nvPr/>
        </p:nvSpPr>
        <p:spPr>
          <a:xfrm>
            <a:off x="590906" y="2570088"/>
            <a:ext cx="1608165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Access to information</a:t>
            </a:r>
          </a:p>
        </p:txBody>
      </p:sp>
      <p:sp>
        <p:nvSpPr>
          <p:cNvPr id="35" name="Google Shape;553;p47">
            <a:extLst>
              <a:ext uri="{FF2B5EF4-FFF2-40B4-BE49-F238E27FC236}">
                <a16:creationId xmlns:a16="http://schemas.microsoft.com/office/drawing/2014/main" id="{9E1F7561-9C6D-A54E-BE00-8F6889C5FE40}"/>
              </a:ext>
            </a:extLst>
          </p:cNvPr>
          <p:cNvSpPr txBox="1">
            <a:spLocks/>
          </p:cNvSpPr>
          <p:nvPr/>
        </p:nvSpPr>
        <p:spPr>
          <a:xfrm>
            <a:off x="2723220" y="2570088"/>
            <a:ext cx="1951633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News classified to macro, industry &amp; company*  </a:t>
            </a:r>
          </a:p>
        </p:txBody>
      </p:sp>
      <p:sp>
        <p:nvSpPr>
          <p:cNvPr id="36" name="Google Shape;553;p47">
            <a:extLst>
              <a:ext uri="{FF2B5EF4-FFF2-40B4-BE49-F238E27FC236}">
                <a16:creationId xmlns:a16="http://schemas.microsoft.com/office/drawing/2014/main" id="{49635B40-ED61-7341-9A65-EF0043D211BF}"/>
              </a:ext>
            </a:extLst>
          </p:cNvPr>
          <p:cNvSpPr txBox="1">
            <a:spLocks/>
          </p:cNvSpPr>
          <p:nvPr/>
        </p:nvSpPr>
        <p:spPr>
          <a:xfrm>
            <a:off x="5654835" y="2570088"/>
            <a:ext cx="2456229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Categorized news, sell-side reports, letters to investors of funds*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84B211-1BD1-4340-8491-EBD336F6DF3E}"/>
              </a:ext>
            </a:extLst>
          </p:cNvPr>
          <p:cNvCxnSpPr>
            <a:cxnSpLocks/>
          </p:cNvCxnSpPr>
          <p:nvPr/>
        </p:nvCxnSpPr>
        <p:spPr>
          <a:xfrm>
            <a:off x="600431" y="3177871"/>
            <a:ext cx="7738592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3;p47">
            <a:extLst>
              <a:ext uri="{FF2B5EF4-FFF2-40B4-BE49-F238E27FC236}">
                <a16:creationId xmlns:a16="http://schemas.microsoft.com/office/drawing/2014/main" id="{F506FAF7-F5FB-7744-AC5F-3A535C7645BC}"/>
              </a:ext>
            </a:extLst>
          </p:cNvPr>
          <p:cNvSpPr txBox="1">
            <a:spLocks/>
          </p:cNvSpPr>
          <p:nvPr/>
        </p:nvSpPr>
        <p:spPr>
          <a:xfrm>
            <a:off x="668308" y="3311172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Knowledge hub </a:t>
            </a:r>
          </a:p>
        </p:txBody>
      </p:sp>
      <p:sp>
        <p:nvSpPr>
          <p:cNvPr id="39" name="Google Shape;553;p47">
            <a:extLst>
              <a:ext uri="{FF2B5EF4-FFF2-40B4-BE49-F238E27FC236}">
                <a16:creationId xmlns:a16="http://schemas.microsoft.com/office/drawing/2014/main" id="{5D73115E-33F0-D945-B362-A56252C825EC}"/>
              </a:ext>
            </a:extLst>
          </p:cNvPr>
          <p:cNvSpPr txBox="1">
            <a:spLocks/>
          </p:cNvSpPr>
          <p:nvPr/>
        </p:nvSpPr>
        <p:spPr>
          <a:xfrm>
            <a:off x="2723220" y="3311172"/>
            <a:ext cx="1951633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Infographic explanation of basic finance concepts   </a:t>
            </a:r>
          </a:p>
        </p:txBody>
      </p:sp>
      <p:sp>
        <p:nvSpPr>
          <p:cNvPr id="40" name="Google Shape;553;p47">
            <a:extLst>
              <a:ext uri="{FF2B5EF4-FFF2-40B4-BE49-F238E27FC236}">
                <a16:creationId xmlns:a16="http://schemas.microsoft.com/office/drawing/2014/main" id="{72A9DCE2-EA28-A145-A3C6-E0065E3431C0}"/>
              </a:ext>
            </a:extLst>
          </p:cNvPr>
          <p:cNvSpPr txBox="1">
            <a:spLocks/>
          </p:cNvSpPr>
          <p:nvPr/>
        </p:nvSpPr>
        <p:spPr>
          <a:xfrm>
            <a:off x="5683125" y="3311172"/>
            <a:ext cx="2399648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Interactive learning with companies’ financial statements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15B451-0214-ED4D-80A4-920DB1585C87}"/>
              </a:ext>
            </a:extLst>
          </p:cNvPr>
          <p:cNvCxnSpPr>
            <a:cxnSpLocks/>
          </p:cNvCxnSpPr>
          <p:nvPr/>
        </p:nvCxnSpPr>
        <p:spPr>
          <a:xfrm>
            <a:off x="532342" y="3903131"/>
            <a:ext cx="7806681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553;p47">
            <a:extLst>
              <a:ext uri="{FF2B5EF4-FFF2-40B4-BE49-F238E27FC236}">
                <a16:creationId xmlns:a16="http://schemas.microsoft.com/office/drawing/2014/main" id="{5DD04D87-C839-644D-8CE3-3AB226C2ACE3}"/>
              </a:ext>
            </a:extLst>
          </p:cNvPr>
          <p:cNvSpPr txBox="1">
            <a:spLocks/>
          </p:cNvSpPr>
          <p:nvPr/>
        </p:nvSpPr>
        <p:spPr>
          <a:xfrm>
            <a:off x="668308" y="3990088"/>
            <a:ext cx="1472411" cy="51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Unbundle options</a:t>
            </a:r>
          </a:p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($30/asset class)  </a:t>
            </a:r>
          </a:p>
        </p:txBody>
      </p:sp>
      <p:sp>
        <p:nvSpPr>
          <p:cNvPr id="43" name="Google Shape;553;p47">
            <a:extLst>
              <a:ext uri="{FF2B5EF4-FFF2-40B4-BE49-F238E27FC236}">
                <a16:creationId xmlns:a16="http://schemas.microsoft.com/office/drawing/2014/main" id="{00509792-81FF-2E47-8112-C09C5BC62338}"/>
              </a:ext>
            </a:extLst>
          </p:cNvPr>
          <p:cNvSpPr txBox="1">
            <a:spLocks/>
          </p:cNvSpPr>
          <p:nvPr/>
        </p:nvSpPr>
        <p:spPr>
          <a:xfrm>
            <a:off x="5683125" y="3990089"/>
            <a:ext cx="2399648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All services in premium for a particular  asset class</a:t>
            </a:r>
          </a:p>
        </p:txBody>
      </p:sp>
      <p:sp>
        <p:nvSpPr>
          <p:cNvPr id="44" name="Google Shape;553;p47">
            <a:extLst>
              <a:ext uri="{FF2B5EF4-FFF2-40B4-BE49-F238E27FC236}">
                <a16:creationId xmlns:a16="http://schemas.microsoft.com/office/drawing/2014/main" id="{C3FD8DAB-3CD2-5D40-B6DE-4A241F9D8468}"/>
              </a:ext>
            </a:extLst>
          </p:cNvPr>
          <p:cNvSpPr txBox="1">
            <a:spLocks/>
          </p:cNvSpPr>
          <p:nvPr/>
        </p:nvSpPr>
        <p:spPr>
          <a:xfrm>
            <a:off x="6135681" y="4684659"/>
            <a:ext cx="3016786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/>
            <a:r>
              <a:rPr lang="en-US" i="1"/>
              <a:t>(*): Information for investments in the portfolio only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71548D-993F-4CE2-95F2-DC51503AC566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172;p28">
            <a:extLst>
              <a:ext uri="{FF2B5EF4-FFF2-40B4-BE49-F238E27FC236}">
                <a16:creationId xmlns:a16="http://schemas.microsoft.com/office/drawing/2014/main" id="{C41C1A59-64E7-409F-A0C4-1FD4E63FFB0D}"/>
              </a:ext>
            </a:extLst>
          </p:cNvPr>
          <p:cNvSpPr txBox="1">
            <a:spLocks/>
          </p:cNvSpPr>
          <p:nvPr/>
        </p:nvSpPr>
        <p:spPr>
          <a:xfrm>
            <a:off x="201696" y="187824"/>
            <a:ext cx="385799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Business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47"/>
          <p:cNvGrpSpPr/>
          <p:nvPr/>
        </p:nvGrpSpPr>
        <p:grpSpPr>
          <a:xfrm>
            <a:off x="3254188" y="1248841"/>
            <a:ext cx="382222" cy="38844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228615" y="548505"/>
            <a:ext cx="4148649" cy="317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#9Slide03 Quicksand" panose="00000500000000000000" pitchFamily="2" charset="0"/>
              </a:rPr>
              <a:t>We believe our web offers the most holistic experience </a:t>
            </a:r>
            <a:endParaRPr sz="1100">
              <a:latin typeface="#9Slide03 Quicksand" panose="00000500000000000000" pitchFamily="2" charset="0"/>
            </a:endParaRPr>
          </a:p>
        </p:txBody>
      </p:sp>
      <p:sp>
        <p:nvSpPr>
          <p:cNvPr id="28" name="Google Shape;553;p47">
            <a:extLst>
              <a:ext uri="{FF2B5EF4-FFF2-40B4-BE49-F238E27FC236}">
                <a16:creationId xmlns:a16="http://schemas.microsoft.com/office/drawing/2014/main" id="{FEC5B594-79E4-184C-8673-54EE9B3D4379}"/>
              </a:ext>
            </a:extLst>
          </p:cNvPr>
          <p:cNvSpPr txBox="1">
            <a:spLocks/>
          </p:cNvSpPr>
          <p:nvPr/>
        </p:nvSpPr>
        <p:spPr>
          <a:xfrm>
            <a:off x="353671" y="1771326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 b="1">
                <a:latin typeface="#9Slide03 Quicksand" panose="00000500000000000000" pitchFamily="2" charset="0"/>
              </a:rPr>
              <a:t>Examples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905E66-2FA0-C04C-B264-9F9F5257F715}"/>
              </a:ext>
            </a:extLst>
          </p:cNvPr>
          <p:cNvCxnSpPr>
            <a:cxnSpLocks/>
          </p:cNvCxnSpPr>
          <p:nvPr/>
        </p:nvCxnSpPr>
        <p:spPr>
          <a:xfrm>
            <a:off x="541872" y="2393343"/>
            <a:ext cx="7958023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553;p47">
            <a:extLst>
              <a:ext uri="{FF2B5EF4-FFF2-40B4-BE49-F238E27FC236}">
                <a16:creationId xmlns:a16="http://schemas.microsoft.com/office/drawing/2014/main" id="{A3E21F02-31D3-D14F-932A-DBC8626E3F40}"/>
              </a:ext>
            </a:extLst>
          </p:cNvPr>
          <p:cNvSpPr txBox="1">
            <a:spLocks/>
          </p:cNvSpPr>
          <p:nvPr/>
        </p:nvSpPr>
        <p:spPr>
          <a:xfrm>
            <a:off x="302869" y="2591796"/>
            <a:ext cx="1571097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 b="1">
                <a:latin typeface="#9Slide03 Quicksand" panose="00000500000000000000" pitchFamily="2" charset="0"/>
              </a:rPr>
              <a:t>Accessibility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84B211-1BD1-4340-8491-EBD336F6DF3E}"/>
              </a:ext>
            </a:extLst>
          </p:cNvPr>
          <p:cNvCxnSpPr>
            <a:cxnSpLocks/>
          </p:cNvCxnSpPr>
          <p:nvPr/>
        </p:nvCxnSpPr>
        <p:spPr>
          <a:xfrm>
            <a:off x="541872" y="3177871"/>
            <a:ext cx="7958023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553;p47">
            <a:extLst>
              <a:ext uri="{FF2B5EF4-FFF2-40B4-BE49-F238E27FC236}">
                <a16:creationId xmlns:a16="http://schemas.microsoft.com/office/drawing/2014/main" id="{F506FAF7-F5FB-7744-AC5F-3A535C7645BC}"/>
              </a:ext>
            </a:extLst>
          </p:cNvPr>
          <p:cNvSpPr txBox="1">
            <a:spLocks/>
          </p:cNvSpPr>
          <p:nvPr/>
        </p:nvSpPr>
        <p:spPr>
          <a:xfrm>
            <a:off x="353671" y="4201373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 b="1">
                <a:latin typeface="#9Slide03 Quicksand" panose="00000500000000000000" pitchFamily="2" charset="0"/>
              </a:rPr>
              <a:t>Knowledge hub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15B451-0214-ED4D-80A4-920DB1585C87}"/>
              </a:ext>
            </a:extLst>
          </p:cNvPr>
          <p:cNvCxnSpPr>
            <a:cxnSpLocks/>
          </p:cNvCxnSpPr>
          <p:nvPr/>
        </p:nvCxnSpPr>
        <p:spPr>
          <a:xfrm>
            <a:off x="541872" y="3962400"/>
            <a:ext cx="7958023" cy="0"/>
          </a:xfrm>
          <a:prstGeom prst="line">
            <a:avLst/>
          </a:prstGeom>
          <a:ln w="12700"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553;p47">
            <a:extLst>
              <a:ext uri="{FF2B5EF4-FFF2-40B4-BE49-F238E27FC236}">
                <a16:creationId xmlns:a16="http://schemas.microsoft.com/office/drawing/2014/main" id="{5DD04D87-C839-644D-8CE3-3AB226C2ACE3}"/>
              </a:ext>
            </a:extLst>
          </p:cNvPr>
          <p:cNvSpPr txBox="1">
            <a:spLocks/>
          </p:cNvSpPr>
          <p:nvPr/>
        </p:nvSpPr>
        <p:spPr>
          <a:xfrm>
            <a:off x="353671" y="3383519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 b="1">
                <a:latin typeface="#9Slide03 Quicksand" panose="00000500000000000000" pitchFamily="2" charset="0"/>
              </a:rPr>
              <a:t>Fee </a:t>
            </a:r>
          </a:p>
        </p:txBody>
      </p:sp>
      <p:sp>
        <p:nvSpPr>
          <p:cNvPr id="45" name="Google Shape;553;p47">
            <a:extLst>
              <a:ext uri="{FF2B5EF4-FFF2-40B4-BE49-F238E27FC236}">
                <a16:creationId xmlns:a16="http://schemas.microsoft.com/office/drawing/2014/main" id="{6B17CFB4-A2FA-D846-B107-0D964C4CF74C}"/>
              </a:ext>
            </a:extLst>
          </p:cNvPr>
          <p:cNvSpPr txBox="1">
            <a:spLocks/>
          </p:cNvSpPr>
          <p:nvPr/>
        </p:nvSpPr>
        <p:spPr>
          <a:xfrm>
            <a:off x="1930523" y="906668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WM* platforms </a:t>
            </a:r>
          </a:p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by banks </a:t>
            </a:r>
          </a:p>
        </p:txBody>
      </p:sp>
      <p:sp>
        <p:nvSpPr>
          <p:cNvPr id="46" name="Google Shape;553;p47">
            <a:extLst>
              <a:ext uri="{FF2B5EF4-FFF2-40B4-BE49-F238E27FC236}">
                <a16:creationId xmlns:a16="http://schemas.microsoft.com/office/drawing/2014/main" id="{37600B2C-EF54-2D4E-8F17-861F587FBB20}"/>
              </a:ext>
            </a:extLst>
          </p:cNvPr>
          <p:cNvSpPr txBox="1">
            <a:spLocks/>
          </p:cNvSpPr>
          <p:nvPr/>
        </p:nvSpPr>
        <p:spPr>
          <a:xfrm>
            <a:off x="3634522" y="906668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Robo Advisory </a:t>
            </a:r>
          </a:p>
        </p:txBody>
      </p:sp>
      <p:sp>
        <p:nvSpPr>
          <p:cNvPr id="47" name="Google Shape;553;p47">
            <a:extLst>
              <a:ext uri="{FF2B5EF4-FFF2-40B4-BE49-F238E27FC236}">
                <a16:creationId xmlns:a16="http://schemas.microsoft.com/office/drawing/2014/main" id="{4396705E-544B-8347-B1FF-A4C7B407FECF}"/>
              </a:ext>
            </a:extLst>
          </p:cNvPr>
          <p:cNvSpPr txBox="1">
            <a:spLocks/>
          </p:cNvSpPr>
          <p:nvPr/>
        </p:nvSpPr>
        <p:spPr>
          <a:xfrm>
            <a:off x="5336802" y="906668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Trading platforms </a:t>
            </a:r>
          </a:p>
        </p:txBody>
      </p:sp>
      <p:sp>
        <p:nvSpPr>
          <p:cNvPr id="48" name="Google Shape;553;p47">
            <a:extLst>
              <a:ext uri="{FF2B5EF4-FFF2-40B4-BE49-F238E27FC236}">
                <a16:creationId xmlns:a16="http://schemas.microsoft.com/office/drawing/2014/main" id="{76A9815B-376E-3A4B-B64A-E1AD751C7196}"/>
              </a:ext>
            </a:extLst>
          </p:cNvPr>
          <p:cNvSpPr txBox="1">
            <a:spLocks/>
          </p:cNvSpPr>
          <p:nvPr/>
        </p:nvSpPr>
        <p:spPr>
          <a:xfrm>
            <a:off x="7005478" y="906668"/>
            <a:ext cx="1472411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200" b="1">
                <a:latin typeface="#9Slide03 Quicksand" panose="00000500000000000000" pitchFamily="2" charset="0"/>
              </a:rPr>
              <a:t>MAVAL </a:t>
            </a:r>
          </a:p>
        </p:txBody>
      </p:sp>
      <p:pic>
        <p:nvPicPr>
          <p:cNvPr id="1026" name="Picture 2" descr="Global Power Synergy Public Company Limited">
            <a:extLst>
              <a:ext uri="{FF2B5EF4-FFF2-40B4-BE49-F238E27FC236}">
                <a16:creationId xmlns:a16="http://schemas.microsoft.com/office/drawing/2014/main" id="{1EF34B77-B414-7B4D-A40A-BB40E1994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36364" r="4598" b="31667"/>
          <a:stretch/>
        </p:blipFill>
        <p:spPr bwMode="auto">
          <a:xfrm>
            <a:off x="2016876" y="1528983"/>
            <a:ext cx="1200193" cy="1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CBC Securities iOCBC Reviews and Comparison - Seedly">
            <a:extLst>
              <a:ext uri="{FF2B5EF4-FFF2-40B4-BE49-F238E27FC236}">
                <a16:creationId xmlns:a16="http://schemas.microsoft.com/office/drawing/2014/main" id="{72C2B6EE-FCA6-D84C-B93F-8C5271D5F6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6" b="41984"/>
          <a:stretch/>
        </p:blipFill>
        <p:spPr bwMode="auto">
          <a:xfrm>
            <a:off x="2016876" y="2040635"/>
            <a:ext cx="1358462" cy="24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ybank Kim Eng - Crunchbase Company Profile &amp; Funding">
            <a:extLst>
              <a:ext uri="{FF2B5EF4-FFF2-40B4-BE49-F238E27FC236}">
                <a16:creationId xmlns:a16="http://schemas.microsoft.com/office/drawing/2014/main" id="{3D89BCA8-02E6-6F40-80EE-04FDA6200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2" b="42222"/>
          <a:stretch/>
        </p:blipFill>
        <p:spPr bwMode="auto">
          <a:xfrm>
            <a:off x="2016876" y="1797592"/>
            <a:ext cx="1194676" cy="1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ashAway Case Study – Amazon Web Services (AWS)">
            <a:extLst>
              <a:ext uri="{FF2B5EF4-FFF2-40B4-BE49-F238E27FC236}">
                <a16:creationId xmlns:a16="http://schemas.microsoft.com/office/drawing/2014/main" id="{2FC8C5DD-6E0C-8049-B5B4-3EEBDA2A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13" y="1419864"/>
            <a:ext cx="998483" cy="23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E13D28-D699-6B4C-9737-4B55A1A2D91F}"/>
              </a:ext>
            </a:extLst>
          </p:cNvPr>
          <p:cNvCxnSpPr>
            <a:cxnSpLocks/>
          </p:cNvCxnSpPr>
          <p:nvPr/>
        </p:nvCxnSpPr>
        <p:spPr>
          <a:xfrm>
            <a:off x="3485910" y="1444326"/>
            <a:ext cx="0" cy="3467089"/>
          </a:xfrm>
          <a:prstGeom prst="line">
            <a:avLst/>
          </a:prstGeom>
          <a:ln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0DA0F3D-7FE3-6C42-8799-C60F97B29783}"/>
              </a:ext>
            </a:extLst>
          </p:cNvPr>
          <p:cNvCxnSpPr>
            <a:cxnSpLocks/>
          </p:cNvCxnSpPr>
          <p:nvPr/>
        </p:nvCxnSpPr>
        <p:spPr>
          <a:xfrm>
            <a:off x="5237127" y="1444326"/>
            <a:ext cx="0" cy="3467089"/>
          </a:xfrm>
          <a:prstGeom prst="line">
            <a:avLst/>
          </a:prstGeom>
          <a:ln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Syfe | Your Digital Wealth Manager in Singapore">
            <a:extLst>
              <a:ext uri="{FF2B5EF4-FFF2-40B4-BE49-F238E27FC236}">
                <a16:creationId xmlns:a16="http://schemas.microsoft.com/office/drawing/2014/main" id="{69E5A724-76CC-C044-8C29-A75818040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4918" r="9770" b="12723"/>
          <a:stretch/>
        </p:blipFill>
        <p:spPr bwMode="auto">
          <a:xfrm>
            <a:off x="3781442" y="1721221"/>
            <a:ext cx="558307" cy="24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dly - Your Personal Finance Assistant">
            <a:extLst>
              <a:ext uri="{FF2B5EF4-FFF2-40B4-BE49-F238E27FC236}">
                <a16:creationId xmlns:a16="http://schemas.microsoft.com/office/drawing/2014/main" id="{B73AEF6E-DD3B-0F4A-BC2C-5496F120F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t="35786" r="2749" b="34863"/>
          <a:stretch/>
        </p:blipFill>
        <p:spPr bwMode="auto">
          <a:xfrm>
            <a:off x="3698567" y="1950866"/>
            <a:ext cx="1105862" cy="34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ED7242-983A-5040-AA13-9EEBF942D3DD}"/>
              </a:ext>
            </a:extLst>
          </p:cNvPr>
          <p:cNvCxnSpPr>
            <a:cxnSpLocks/>
          </p:cNvCxnSpPr>
          <p:nvPr/>
        </p:nvCxnSpPr>
        <p:spPr>
          <a:xfrm>
            <a:off x="1785696" y="1444326"/>
            <a:ext cx="0" cy="3467089"/>
          </a:xfrm>
          <a:prstGeom prst="line">
            <a:avLst/>
          </a:prstGeom>
          <a:ln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 descr="Ohmycode — Trade Runner 2049">
            <a:extLst>
              <a:ext uri="{FF2B5EF4-FFF2-40B4-BE49-F238E27FC236}">
                <a16:creationId xmlns:a16="http://schemas.microsoft.com/office/drawing/2014/main" id="{392E0A99-A54F-1A48-A992-EA45CF742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t="30288" r="12122" b="26175"/>
          <a:stretch/>
        </p:blipFill>
        <p:spPr bwMode="auto">
          <a:xfrm>
            <a:off x="5472173" y="1460731"/>
            <a:ext cx="1038039" cy="24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Zacks Trade - Official Site">
            <a:extLst>
              <a:ext uri="{FF2B5EF4-FFF2-40B4-BE49-F238E27FC236}">
                <a16:creationId xmlns:a16="http://schemas.microsoft.com/office/drawing/2014/main" id="{C39766DE-AA68-F848-9E50-A5B9E8650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566" y="1782102"/>
            <a:ext cx="1177871" cy="2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3DFE48-9B11-0445-820B-5ED4FE2EC0DC}"/>
              </a:ext>
            </a:extLst>
          </p:cNvPr>
          <p:cNvCxnSpPr>
            <a:cxnSpLocks/>
          </p:cNvCxnSpPr>
          <p:nvPr/>
        </p:nvCxnSpPr>
        <p:spPr>
          <a:xfrm>
            <a:off x="6915881" y="1444326"/>
            <a:ext cx="0" cy="3467089"/>
          </a:xfrm>
          <a:prstGeom prst="line">
            <a:avLst/>
          </a:prstGeom>
          <a:ln>
            <a:solidFill>
              <a:srgbClr val="0FA0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553;p47">
            <a:extLst>
              <a:ext uri="{FF2B5EF4-FFF2-40B4-BE49-F238E27FC236}">
                <a16:creationId xmlns:a16="http://schemas.microsoft.com/office/drawing/2014/main" id="{F5B052E2-7648-E04B-88F6-5191D23D0837}"/>
              </a:ext>
            </a:extLst>
          </p:cNvPr>
          <p:cNvSpPr txBox="1">
            <a:spLocks/>
          </p:cNvSpPr>
          <p:nvPr/>
        </p:nvSpPr>
        <p:spPr>
          <a:xfrm>
            <a:off x="1820789" y="2464791"/>
            <a:ext cx="169686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Suitable for those with bank accounts in Singapore </a:t>
            </a:r>
          </a:p>
        </p:txBody>
      </p:sp>
      <p:sp>
        <p:nvSpPr>
          <p:cNvPr id="55" name="Google Shape;553;p47">
            <a:extLst>
              <a:ext uri="{FF2B5EF4-FFF2-40B4-BE49-F238E27FC236}">
                <a16:creationId xmlns:a16="http://schemas.microsoft.com/office/drawing/2014/main" id="{FF0DAB2E-8124-F644-BD4F-751B2D93DAC2}"/>
              </a:ext>
            </a:extLst>
          </p:cNvPr>
          <p:cNvSpPr txBox="1">
            <a:spLocks/>
          </p:cNvSpPr>
          <p:nvPr/>
        </p:nvSpPr>
        <p:spPr>
          <a:xfrm>
            <a:off x="3524788" y="2464791"/>
            <a:ext cx="169686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Only for taxpayers in Singapore </a:t>
            </a:r>
          </a:p>
        </p:txBody>
      </p:sp>
      <p:sp>
        <p:nvSpPr>
          <p:cNvPr id="56" name="Google Shape;553;p47">
            <a:extLst>
              <a:ext uri="{FF2B5EF4-FFF2-40B4-BE49-F238E27FC236}">
                <a16:creationId xmlns:a16="http://schemas.microsoft.com/office/drawing/2014/main" id="{65DD37A2-EFE7-144E-80EF-75EE8759222A}"/>
              </a:ext>
            </a:extLst>
          </p:cNvPr>
          <p:cNvSpPr txBox="1">
            <a:spLocks/>
          </p:cNvSpPr>
          <p:nvPr/>
        </p:nvSpPr>
        <p:spPr>
          <a:xfrm>
            <a:off x="5227068" y="2464791"/>
            <a:ext cx="169686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Only for those interested in the US market </a:t>
            </a:r>
          </a:p>
        </p:txBody>
      </p:sp>
      <p:sp>
        <p:nvSpPr>
          <p:cNvPr id="57" name="Google Shape;553;p47">
            <a:extLst>
              <a:ext uri="{FF2B5EF4-FFF2-40B4-BE49-F238E27FC236}">
                <a16:creationId xmlns:a16="http://schemas.microsoft.com/office/drawing/2014/main" id="{484B873B-B636-0540-98E7-A52937676321}"/>
              </a:ext>
            </a:extLst>
          </p:cNvPr>
          <p:cNvSpPr txBox="1">
            <a:spLocks/>
          </p:cNvSpPr>
          <p:nvPr/>
        </p:nvSpPr>
        <p:spPr>
          <a:xfrm>
            <a:off x="6895744" y="2464791"/>
            <a:ext cx="169686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Available for 15 years old and above residing anywhere in the world</a:t>
            </a:r>
          </a:p>
        </p:txBody>
      </p:sp>
      <p:sp>
        <p:nvSpPr>
          <p:cNvPr id="59" name="Google Shape;553;p47">
            <a:extLst>
              <a:ext uri="{FF2B5EF4-FFF2-40B4-BE49-F238E27FC236}">
                <a16:creationId xmlns:a16="http://schemas.microsoft.com/office/drawing/2014/main" id="{764E166E-0CBC-A34F-B512-3AE15168287F}"/>
              </a:ext>
            </a:extLst>
          </p:cNvPr>
          <p:cNvSpPr txBox="1">
            <a:spLocks/>
          </p:cNvSpPr>
          <p:nvPr/>
        </p:nvSpPr>
        <p:spPr>
          <a:xfrm>
            <a:off x="1753939" y="4031085"/>
            <a:ext cx="1603982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Analyst reports available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No explanation of concepts </a:t>
            </a:r>
          </a:p>
        </p:txBody>
      </p:sp>
      <p:sp>
        <p:nvSpPr>
          <p:cNvPr id="60" name="Google Shape;553;p47">
            <a:extLst>
              <a:ext uri="{FF2B5EF4-FFF2-40B4-BE49-F238E27FC236}">
                <a16:creationId xmlns:a16="http://schemas.microsoft.com/office/drawing/2014/main" id="{FD8B4D96-0323-A74B-A0A0-8816410DD04A}"/>
              </a:ext>
            </a:extLst>
          </p:cNvPr>
          <p:cNvSpPr txBox="1">
            <a:spLocks/>
          </p:cNvSpPr>
          <p:nvPr/>
        </p:nvSpPr>
        <p:spPr>
          <a:xfrm>
            <a:off x="3441007" y="4031085"/>
            <a:ext cx="1750650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No in-house research 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Too brief explanation of concepts </a:t>
            </a:r>
          </a:p>
        </p:txBody>
      </p:sp>
      <p:sp>
        <p:nvSpPr>
          <p:cNvPr id="62" name="Google Shape;553;p47">
            <a:extLst>
              <a:ext uri="{FF2B5EF4-FFF2-40B4-BE49-F238E27FC236}">
                <a16:creationId xmlns:a16="http://schemas.microsoft.com/office/drawing/2014/main" id="{A8631513-FB85-EF41-915F-5D8284CCD77D}"/>
              </a:ext>
            </a:extLst>
          </p:cNvPr>
          <p:cNvSpPr txBox="1">
            <a:spLocks/>
          </p:cNvSpPr>
          <p:nvPr/>
        </p:nvSpPr>
        <p:spPr>
          <a:xfrm>
            <a:off x="5168685" y="4031085"/>
            <a:ext cx="1781228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No in-house research 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Too brief explanation of concepts </a:t>
            </a:r>
          </a:p>
        </p:txBody>
      </p:sp>
      <p:sp>
        <p:nvSpPr>
          <p:cNvPr id="63" name="Google Shape;553;p47">
            <a:extLst>
              <a:ext uri="{FF2B5EF4-FFF2-40B4-BE49-F238E27FC236}">
                <a16:creationId xmlns:a16="http://schemas.microsoft.com/office/drawing/2014/main" id="{45D3C80B-6475-604A-B463-E01C783E71CD}"/>
              </a:ext>
            </a:extLst>
          </p:cNvPr>
          <p:cNvSpPr txBox="1">
            <a:spLocks/>
          </p:cNvSpPr>
          <p:nvPr/>
        </p:nvSpPr>
        <p:spPr>
          <a:xfrm>
            <a:off x="6882295" y="4031085"/>
            <a:ext cx="1752644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No in-house research 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- Interactive explanation of concepts </a:t>
            </a:r>
          </a:p>
        </p:txBody>
      </p:sp>
      <p:sp>
        <p:nvSpPr>
          <p:cNvPr id="64" name="Google Shape;553;p47">
            <a:extLst>
              <a:ext uri="{FF2B5EF4-FFF2-40B4-BE49-F238E27FC236}">
                <a16:creationId xmlns:a16="http://schemas.microsoft.com/office/drawing/2014/main" id="{F9D0EBA5-D557-B649-B830-02AB6B39CBDB}"/>
              </a:ext>
            </a:extLst>
          </p:cNvPr>
          <p:cNvSpPr txBox="1">
            <a:spLocks/>
          </p:cNvSpPr>
          <p:nvPr/>
        </p:nvSpPr>
        <p:spPr>
          <a:xfrm>
            <a:off x="5277870" y="3239013"/>
            <a:ext cx="1590274" cy="60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On a per share basis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($0.0000019/share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 for equity)  </a:t>
            </a:r>
          </a:p>
        </p:txBody>
      </p:sp>
      <p:sp>
        <p:nvSpPr>
          <p:cNvPr id="65" name="Google Shape;553;p47">
            <a:extLst>
              <a:ext uri="{FF2B5EF4-FFF2-40B4-BE49-F238E27FC236}">
                <a16:creationId xmlns:a16="http://schemas.microsoft.com/office/drawing/2014/main" id="{557FEFCB-8EAF-2E49-A972-CEDEAFABEE8D}"/>
              </a:ext>
            </a:extLst>
          </p:cNvPr>
          <p:cNvSpPr txBox="1">
            <a:spLocks/>
          </p:cNvSpPr>
          <p:nvPr/>
        </p:nvSpPr>
        <p:spPr>
          <a:xfrm>
            <a:off x="3575590" y="3239013"/>
            <a:ext cx="1590274" cy="60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0.5% - 0.8% of total investment (management fee)</a:t>
            </a:r>
          </a:p>
        </p:txBody>
      </p:sp>
      <p:sp>
        <p:nvSpPr>
          <p:cNvPr id="66" name="Google Shape;553;p47">
            <a:extLst>
              <a:ext uri="{FF2B5EF4-FFF2-40B4-BE49-F238E27FC236}">
                <a16:creationId xmlns:a16="http://schemas.microsoft.com/office/drawing/2014/main" id="{AB1B5B83-9565-9349-83C7-D1FAFA1BE718}"/>
              </a:ext>
            </a:extLst>
          </p:cNvPr>
          <p:cNvSpPr txBox="1">
            <a:spLocks/>
          </p:cNvSpPr>
          <p:nvPr/>
        </p:nvSpPr>
        <p:spPr>
          <a:xfrm>
            <a:off x="1871591" y="3239013"/>
            <a:ext cx="1590274" cy="60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Commission fee  on all trades (0.12%) + SGX trading fee </a:t>
            </a:r>
          </a:p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 </a:t>
            </a:r>
          </a:p>
        </p:txBody>
      </p:sp>
      <p:sp>
        <p:nvSpPr>
          <p:cNvPr id="67" name="Google Shape;553;p47">
            <a:extLst>
              <a:ext uri="{FF2B5EF4-FFF2-40B4-BE49-F238E27FC236}">
                <a16:creationId xmlns:a16="http://schemas.microsoft.com/office/drawing/2014/main" id="{0744FB93-87E0-FA4E-A8EC-5355B836D96D}"/>
              </a:ext>
            </a:extLst>
          </p:cNvPr>
          <p:cNvSpPr txBox="1">
            <a:spLocks/>
          </p:cNvSpPr>
          <p:nvPr/>
        </p:nvSpPr>
        <p:spPr>
          <a:xfrm>
            <a:off x="6899877" y="3239013"/>
            <a:ext cx="1683613" cy="60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ctr"/>
            <a:r>
              <a:rPr lang="en-US" sz="1100">
                <a:latin typeface="#9Slide03 Quicksand" panose="00000500000000000000" pitchFamily="2" charset="0"/>
              </a:rPr>
              <a:t>Subscription and unbundle options allow for more flexibility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CF1E6F-DB5B-4070-8D44-CCFCFB93811D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72;p28">
            <a:extLst>
              <a:ext uri="{FF2B5EF4-FFF2-40B4-BE49-F238E27FC236}">
                <a16:creationId xmlns:a16="http://schemas.microsoft.com/office/drawing/2014/main" id="{42E6634D-D054-4B62-8586-071100DE566A}"/>
              </a:ext>
            </a:extLst>
          </p:cNvPr>
          <p:cNvSpPr txBox="1">
            <a:spLocks/>
          </p:cNvSpPr>
          <p:nvPr/>
        </p:nvSpPr>
        <p:spPr>
          <a:xfrm>
            <a:off x="201696" y="187824"/>
            <a:ext cx="385799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Competitors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C20084-DDC9-4FB6-AFE5-FFDCA8EFF980}"/>
              </a:ext>
            </a:extLst>
          </p:cNvPr>
          <p:cNvGrpSpPr/>
          <p:nvPr/>
        </p:nvGrpSpPr>
        <p:grpSpPr>
          <a:xfrm>
            <a:off x="7132082" y="1124636"/>
            <a:ext cx="1202267" cy="1048753"/>
            <a:chOff x="3022599" y="791030"/>
            <a:chExt cx="3098800" cy="2703120"/>
          </a:xfrm>
        </p:grpSpPr>
        <p:pic>
          <p:nvPicPr>
            <p:cNvPr id="72" name="Picture 71" descr="A close up of a sign&#10;&#10;Description automatically generated">
              <a:extLst>
                <a:ext uri="{FF2B5EF4-FFF2-40B4-BE49-F238E27FC236}">
                  <a16:creationId xmlns:a16="http://schemas.microsoft.com/office/drawing/2014/main" id="{33C8776B-89E4-4A22-A081-1D1276ED9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66461" y="791030"/>
              <a:ext cx="2611077" cy="261107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5553D4F-5F89-4F85-8FE2-7997AA94273A}"/>
                </a:ext>
              </a:extLst>
            </p:cNvPr>
            <p:cNvSpPr txBox="1"/>
            <p:nvPr/>
          </p:nvSpPr>
          <p:spPr>
            <a:xfrm>
              <a:off x="3022599" y="2700867"/>
              <a:ext cx="3098800" cy="793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2">
                      <a:lumMod val="75000"/>
                      <a:lumOff val="25000"/>
                    </a:schemeClr>
                  </a:solidFill>
                  <a:latin typeface="#9Slide03 Montserrat Bold" panose="00000800000000000000" pitchFamily="2" charset="0"/>
                </a:rPr>
                <a:t>MAVAL</a:t>
              </a:r>
            </a:p>
          </p:txBody>
        </p:sp>
      </p:grpSp>
      <p:sp>
        <p:nvSpPr>
          <p:cNvPr id="51" name="Google Shape;553;p47">
            <a:extLst>
              <a:ext uri="{FF2B5EF4-FFF2-40B4-BE49-F238E27FC236}">
                <a16:creationId xmlns:a16="http://schemas.microsoft.com/office/drawing/2014/main" id="{A3CEEF19-9982-C547-A7E6-7C4377AD3FE9}"/>
              </a:ext>
            </a:extLst>
          </p:cNvPr>
          <p:cNvSpPr txBox="1">
            <a:spLocks/>
          </p:cNvSpPr>
          <p:nvPr/>
        </p:nvSpPr>
        <p:spPr>
          <a:xfrm>
            <a:off x="6527147" y="4839552"/>
            <a:ext cx="1972748" cy="317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tamaran Thin"/>
              <a:buNone/>
              <a:defRPr sz="1000" b="0" i="0" u="none" strike="noStrike" cap="none">
                <a:solidFill>
                  <a:srgbClr val="000000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 algn="r"/>
            <a:r>
              <a:rPr lang="en-US" sz="800" i="1">
                <a:latin typeface="#9Slide03 Quicksand" panose="00000500000000000000" pitchFamily="2" charset="0"/>
              </a:rPr>
              <a:t>(*) WM: Wealth Management </a:t>
            </a:r>
          </a:p>
        </p:txBody>
      </p:sp>
    </p:spTree>
    <p:extLst>
      <p:ext uri="{BB962C8B-B14F-4D97-AF65-F5344CB8AC3E}">
        <p14:creationId xmlns:p14="http://schemas.microsoft.com/office/powerpoint/2010/main" val="236420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/>
        </p:nvSpPr>
        <p:spPr>
          <a:xfrm>
            <a:off x="5300306" y="464424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#9Slide03 Montserrat Bold" panose="00000800000000000000" pitchFamily="2" charset="0"/>
                <a:ea typeface="Livvic"/>
                <a:cs typeface="Livvic"/>
                <a:sym typeface="Livvic"/>
              </a:rPr>
              <a:t>2023 </a:t>
            </a:r>
            <a:endParaRPr sz="1800" b="1">
              <a:solidFill>
                <a:schemeClr val="dk1"/>
              </a:solidFill>
              <a:latin typeface="#9Slide03 Montserrat Bold" panose="00000800000000000000" pitchFamily="2" charset="0"/>
              <a:ea typeface="Livvic"/>
              <a:cs typeface="Livvic"/>
              <a:sym typeface="Livvic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6731691" y="1847688"/>
            <a:ext cx="1718033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Develop a community for people to share their trading ideas </a:t>
            </a:r>
            <a:endParaRPr sz="105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cxnSp>
        <p:nvCxnSpPr>
          <p:cNvPr id="35" name="Google Shape;457;p45">
            <a:extLst>
              <a:ext uri="{FF2B5EF4-FFF2-40B4-BE49-F238E27FC236}">
                <a16:creationId xmlns:a16="http://schemas.microsoft.com/office/drawing/2014/main" id="{45A002E6-D905-E24D-8373-E249DFAFAA8A}"/>
              </a:ext>
            </a:extLst>
          </p:cNvPr>
          <p:cNvCxnSpPr>
            <a:cxnSpLocks/>
          </p:cNvCxnSpPr>
          <p:nvPr/>
        </p:nvCxnSpPr>
        <p:spPr>
          <a:xfrm flipV="1">
            <a:off x="2416612" y="612937"/>
            <a:ext cx="0" cy="700050"/>
          </a:xfrm>
          <a:prstGeom prst="straightConnector1">
            <a:avLst/>
          </a:prstGeom>
          <a:noFill/>
          <a:ln w="19050" cap="flat" cmpd="sng">
            <a:solidFill>
              <a:srgbClr val="0FA0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61;p45">
            <a:extLst>
              <a:ext uri="{FF2B5EF4-FFF2-40B4-BE49-F238E27FC236}">
                <a16:creationId xmlns:a16="http://schemas.microsoft.com/office/drawing/2014/main" id="{C534CAD3-5B71-0649-B997-A13C5F8B86AD}"/>
              </a:ext>
            </a:extLst>
          </p:cNvPr>
          <p:cNvSpPr txBox="1"/>
          <p:nvPr/>
        </p:nvSpPr>
        <p:spPr>
          <a:xfrm>
            <a:off x="2408144" y="472158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#9Slide03 Montserrat Bold" panose="00000800000000000000" pitchFamily="2" charset="0"/>
                <a:ea typeface="Livvic"/>
                <a:cs typeface="Livvic"/>
                <a:sym typeface="Livvic"/>
              </a:rPr>
              <a:t>2021 </a:t>
            </a:r>
            <a:endParaRPr sz="1800" b="1">
              <a:solidFill>
                <a:schemeClr val="dk1"/>
              </a:solidFill>
              <a:latin typeface="#9Slide03 Montserrat Bold" panose="00000800000000000000" pitchFamily="2" charset="0"/>
              <a:ea typeface="Livvic"/>
              <a:cs typeface="Livvic"/>
              <a:sym typeface="Livvic"/>
            </a:endParaRPr>
          </a:p>
        </p:txBody>
      </p:sp>
      <p:cxnSp>
        <p:nvCxnSpPr>
          <p:cNvPr id="42" name="Google Shape;457;p45">
            <a:extLst>
              <a:ext uri="{FF2B5EF4-FFF2-40B4-BE49-F238E27FC236}">
                <a16:creationId xmlns:a16="http://schemas.microsoft.com/office/drawing/2014/main" id="{C5CA82BF-362B-D74B-A347-1E397D429613}"/>
              </a:ext>
            </a:extLst>
          </p:cNvPr>
          <p:cNvCxnSpPr>
            <a:cxnSpLocks/>
          </p:cNvCxnSpPr>
          <p:nvPr/>
        </p:nvCxnSpPr>
        <p:spPr>
          <a:xfrm flipV="1">
            <a:off x="5319626" y="612937"/>
            <a:ext cx="0" cy="700050"/>
          </a:xfrm>
          <a:prstGeom prst="straightConnector1">
            <a:avLst/>
          </a:prstGeom>
          <a:noFill/>
          <a:ln w="19050" cap="flat" cmpd="sng">
            <a:solidFill>
              <a:srgbClr val="0FA05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45"/>
          <p:cNvCxnSpPr>
            <a:cxnSpLocks/>
          </p:cNvCxnSpPr>
          <p:nvPr/>
        </p:nvCxnSpPr>
        <p:spPr>
          <a:xfrm flipV="1">
            <a:off x="952629" y="1640784"/>
            <a:ext cx="0" cy="700050"/>
          </a:xfrm>
          <a:prstGeom prst="straightConnector1">
            <a:avLst/>
          </a:prstGeom>
          <a:noFill/>
          <a:ln w="19050" cap="flat" cmpd="sng">
            <a:solidFill>
              <a:srgbClr val="0FA05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45"/>
          <p:cNvCxnSpPr>
            <a:cxnSpLocks/>
          </p:cNvCxnSpPr>
          <p:nvPr/>
        </p:nvCxnSpPr>
        <p:spPr>
          <a:xfrm flipV="1">
            <a:off x="3906153" y="1640784"/>
            <a:ext cx="0" cy="700050"/>
          </a:xfrm>
          <a:prstGeom prst="straightConnector1">
            <a:avLst/>
          </a:prstGeom>
          <a:noFill/>
          <a:ln w="19050" cap="flat" cmpd="sng">
            <a:solidFill>
              <a:srgbClr val="0FA0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0" name="Google Shape;460;p45"/>
          <p:cNvSpPr txBox="1"/>
          <p:nvPr/>
        </p:nvSpPr>
        <p:spPr>
          <a:xfrm>
            <a:off x="2410484" y="790095"/>
            <a:ext cx="1543117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Launch to the whole Singapore </a:t>
            </a:r>
            <a:endParaRPr sz="105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61" name="Google Shape;461;p45"/>
          <p:cNvSpPr txBox="1"/>
          <p:nvPr/>
        </p:nvSpPr>
        <p:spPr>
          <a:xfrm>
            <a:off x="3919038" y="1502542"/>
            <a:ext cx="11334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#9Slide03 Montserrat Bold" panose="00000800000000000000" pitchFamily="2" charset="0"/>
                <a:ea typeface="Livvic"/>
                <a:cs typeface="Livvic"/>
                <a:sym typeface="Livvic"/>
              </a:rPr>
              <a:t>2022 </a:t>
            </a:r>
            <a:endParaRPr sz="1800" b="1">
              <a:solidFill>
                <a:schemeClr val="dk1"/>
              </a:solidFill>
              <a:latin typeface="#9Slide03 Montserrat Bold" panose="00000800000000000000" pitchFamily="2" charset="0"/>
              <a:ea typeface="Livvic"/>
              <a:cs typeface="Livvic"/>
              <a:sym typeface="Livvic"/>
            </a:endParaRPr>
          </a:p>
        </p:txBody>
      </p:sp>
      <p:grpSp>
        <p:nvGrpSpPr>
          <p:cNvPr id="462" name="Google Shape;462;p45"/>
          <p:cNvGrpSpPr/>
          <p:nvPr/>
        </p:nvGrpSpPr>
        <p:grpSpPr>
          <a:xfrm>
            <a:off x="841479" y="1362320"/>
            <a:ext cx="6001362" cy="222300"/>
            <a:chOff x="1464850" y="436376"/>
            <a:chExt cx="6001362" cy="222300"/>
          </a:xfrm>
          <a:solidFill>
            <a:srgbClr val="0FA055"/>
          </a:solidFill>
        </p:grpSpPr>
        <p:sp>
          <p:nvSpPr>
            <p:cNvPr id="463" name="Google Shape;463;p45"/>
            <p:cNvSpPr/>
            <p:nvPr/>
          </p:nvSpPr>
          <p:spPr>
            <a:xfrm>
              <a:off x="1464850" y="436376"/>
              <a:ext cx="222300" cy="222300"/>
            </a:xfrm>
            <a:prstGeom prst="diamond">
              <a:avLst/>
            </a:prstGeom>
            <a:grpFill/>
            <a:ln>
              <a:solidFill>
                <a:srgbClr val="0FA0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4410215" y="436376"/>
              <a:ext cx="222300" cy="222300"/>
            </a:xfrm>
            <a:prstGeom prst="diamond">
              <a:avLst/>
            </a:prstGeom>
            <a:grpFill/>
            <a:ln>
              <a:solidFill>
                <a:srgbClr val="0FA0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7243912" y="436376"/>
              <a:ext cx="222300" cy="222300"/>
            </a:xfrm>
            <a:prstGeom prst="diamond">
              <a:avLst/>
            </a:prstGeom>
            <a:grpFill/>
            <a:ln>
              <a:solidFill>
                <a:srgbClr val="0FA0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2920366" y="436376"/>
              <a:ext cx="222300" cy="222300"/>
            </a:xfrm>
            <a:prstGeom prst="diamond">
              <a:avLst/>
            </a:prstGeom>
            <a:grpFill/>
            <a:ln>
              <a:solidFill>
                <a:srgbClr val="0FA0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5831847" y="436376"/>
              <a:ext cx="222300" cy="222300"/>
            </a:xfrm>
            <a:prstGeom prst="diamond">
              <a:avLst/>
            </a:prstGeom>
            <a:grpFill/>
            <a:ln>
              <a:solidFill>
                <a:srgbClr val="0FA055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45"/>
            <p:cNvCxnSpPr/>
            <p:nvPr/>
          </p:nvCxnSpPr>
          <p:spPr>
            <a:xfrm>
              <a:off x="1798637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0FA0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45"/>
            <p:cNvCxnSpPr/>
            <p:nvPr/>
          </p:nvCxnSpPr>
          <p:spPr>
            <a:xfrm>
              <a:off x="327624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0FA0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45"/>
            <p:cNvCxnSpPr/>
            <p:nvPr/>
          </p:nvCxnSpPr>
          <p:spPr>
            <a:xfrm>
              <a:off x="4753898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0FA05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45"/>
            <p:cNvCxnSpPr/>
            <p:nvPr/>
          </p:nvCxnSpPr>
          <p:spPr>
            <a:xfrm>
              <a:off x="6143961" y="547513"/>
              <a:ext cx="988200" cy="0"/>
            </a:xfrm>
            <a:prstGeom prst="straightConnector1">
              <a:avLst/>
            </a:prstGeom>
            <a:grpFill/>
            <a:ln w="19050" cap="flat" cmpd="sng">
              <a:solidFill>
                <a:srgbClr val="0FA05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2" name="Google Shape;472;p45"/>
          <p:cNvSpPr txBox="1"/>
          <p:nvPr/>
        </p:nvSpPr>
        <p:spPr>
          <a:xfrm>
            <a:off x="5319626" y="790095"/>
            <a:ext cx="18516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Expand to the Vietnam’s  market </a:t>
            </a:r>
            <a:endParaRPr sz="105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3926830" y="1847688"/>
            <a:ext cx="2078924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Launch a new premium plan which also includes structured products, unit trust   </a:t>
            </a:r>
            <a:endParaRPr sz="105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986490" y="1847688"/>
            <a:ext cx="1592074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Trial at SMU and refine the product’s features </a:t>
            </a:r>
            <a:endParaRPr sz="105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995139" y="1529622"/>
            <a:ext cx="988196" cy="29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#9Slide03 Montserrat Bold" panose="00000800000000000000" pitchFamily="2" charset="0"/>
                <a:ea typeface="Livvic"/>
                <a:cs typeface="Livvic"/>
                <a:sym typeface="Livvic"/>
              </a:rPr>
              <a:t>2020 </a:t>
            </a:r>
            <a:endParaRPr sz="1800" b="1">
              <a:solidFill>
                <a:schemeClr val="dk1"/>
              </a:solidFill>
              <a:latin typeface="#9Slide03 Montserrat Bold" panose="00000800000000000000" pitchFamily="2" charset="0"/>
              <a:ea typeface="Livvic"/>
              <a:cs typeface="Livvic"/>
              <a:sym typeface="Livvic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6731691" y="1489757"/>
            <a:ext cx="11334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#9Slide03 Montserrat Bold" panose="00000800000000000000" pitchFamily="2" charset="0"/>
                <a:ea typeface="Livvic"/>
                <a:cs typeface="Livvic"/>
                <a:sym typeface="Livvic"/>
              </a:rPr>
              <a:t>2024</a:t>
            </a:r>
            <a:endParaRPr sz="1800" b="1">
              <a:solidFill>
                <a:schemeClr val="dk1"/>
              </a:solidFill>
              <a:latin typeface="#9Slide03 Montserrat Bold" panose="00000800000000000000" pitchFamily="2" charset="0"/>
              <a:ea typeface="Livvic"/>
              <a:cs typeface="Livvic"/>
              <a:sym typeface="Livvic"/>
            </a:endParaRPr>
          </a:p>
        </p:txBody>
      </p:sp>
      <p:cxnSp>
        <p:nvCxnSpPr>
          <p:cNvPr id="43" name="Google Shape;457;p45">
            <a:extLst>
              <a:ext uri="{FF2B5EF4-FFF2-40B4-BE49-F238E27FC236}">
                <a16:creationId xmlns:a16="http://schemas.microsoft.com/office/drawing/2014/main" id="{F6415283-CE21-9842-B7C5-ABD0CC0C057D}"/>
              </a:ext>
            </a:extLst>
          </p:cNvPr>
          <p:cNvCxnSpPr>
            <a:cxnSpLocks/>
          </p:cNvCxnSpPr>
          <p:nvPr/>
        </p:nvCxnSpPr>
        <p:spPr>
          <a:xfrm flipV="1">
            <a:off x="6743233" y="1640784"/>
            <a:ext cx="0" cy="700050"/>
          </a:xfrm>
          <a:prstGeom prst="straightConnector1">
            <a:avLst/>
          </a:prstGeom>
          <a:noFill/>
          <a:ln w="19050" cap="flat" cmpd="sng">
            <a:solidFill>
              <a:srgbClr val="0FA05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79;p45">
            <a:extLst>
              <a:ext uri="{FF2B5EF4-FFF2-40B4-BE49-F238E27FC236}">
                <a16:creationId xmlns:a16="http://schemas.microsoft.com/office/drawing/2014/main" id="{D627AB79-4125-1D47-855F-FDD583A9605B}"/>
              </a:ext>
            </a:extLst>
          </p:cNvPr>
          <p:cNvSpPr txBox="1"/>
          <p:nvPr/>
        </p:nvSpPr>
        <p:spPr>
          <a:xfrm>
            <a:off x="978029" y="2622653"/>
            <a:ext cx="2713853" cy="46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#9Slide03 Montserrat Medium" panose="00000600000000000000" pitchFamily="2" charset="0"/>
                <a:ea typeface="Livvic"/>
                <a:cs typeface="Livvic"/>
                <a:sym typeface="Livvic"/>
              </a:rPr>
              <a:t>Monthly Active Users</a:t>
            </a:r>
            <a:endParaRPr lang="en-US" sz="1000">
              <a:solidFill>
                <a:schemeClr val="bg1">
                  <a:lumMod val="50000"/>
                </a:schemeClr>
              </a:solidFill>
              <a:latin typeface="#9Slide03 Montserrat Medium" panose="00000600000000000000" pitchFamily="2" charset="0"/>
              <a:ea typeface="Livvic"/>
              <a:cs typeface="Livvic"/>
              <a:sym typeface="Livv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#9Slide03 Montserrat Medium" panose="00000600000000000000" pitchFamily="2" charset="0"/>
                <a:ea typeface="Livvic"/>
                <a:cs typeface="Livvic"/>
                <a:sym typeface="Livvic"/>
              </a:rPr>
              <a:t>( in millions)</a:t>
            </a:r>
            <a:endParaRPr sz="1000">
              <a:solidFill>
                <a:schemeClr val="bg1">
                  <a:lumMod val="50000"/>
                </a:schemeClr>
              </a:solidFill>
              <a:latin typeface="#9Slide03 Montserrat Medium" panose="00000600000000000000" pitchFamily="2" charset="0"/>
              <a:ea typeface="Livvic"/>
              <a:cs typeface="Livvic"/>
              <a:sym typeface="Livvic"/>
            </a:endParaRPr>
          </a:p>
        </p:txBody>
      </p:sp>
      <p:sp>
        <p:nvSpPr>
          <p:cNvPr id="47" name="Google Shape;475;p45">
            <a:extLst>
              <a:ext uri="{FF2B5EF4-FFF2-40B4-BE49-F238E27FC236}">
                <a16:creationId xmlns:a16="http://schemas.microsoft.com/office/drawing/2014/main" id="{2185742E-7CBF-DF42-BA66-40F66A840703}"/>
              </a:ext>
            </a:extLst>
          </p:cNvPr>
          <p:cNvSpPr txBox="1"/>
          <p:nvPr/>
        </p:nvSpPr>
        <p:spPr>
          <a:xfrm>
            <a:off x="1041268" y="4564936"/>
            <a:ext cx="2713853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Assumption: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2020:  5% monthly churn rate &amp; 25% growth rate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2021 – 2024: 25% year-on-year  growth rate    </a:t>
            </a:r>
            <a:endParaRPr sz="800">
              <a:solidFill>
                <a:schemeClr val="dk1"/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8" name="Google Shape;479;p45">
            <a:extLst>
              <a:ext uri="{FF2B5EF4-FFF2-40B4-BE49-F238E27FC236}">
                <a16:creationId xmlns:a16="http://schemas.microsoft.com/office/drawing/2014/main" id="{2973A350-C40E-E047-AB80-454295B3B973}"/>
              </a:ext>
            </a:extLst>
          </p:cNvPr>
          <p:cNvSpPr txBox="1"/>
          <p:nvPr/>
        </p:nvSpPr>
        <p:spPr>
          <a:xfrm>
            <a:off x="4189063" y="2602911"/>
            <a:ext cx="2713853" cy="46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latin typeface="#9Slide03 Montserrat Medium" panose="00000600000000000000" pitchFamily="2" charset="0"/>
                <a:ea typeface="Livvic"/>
                <a:cs typeface="Livvic"/>
                <a:sym typeface="Livvic"/>
              </a:rPr>
              <a:t>Projected Revenue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  <a:latin typeface="#9Slide03 Montserrat Medium" panose="00000600000000000000" pitchFamily="2" charset="0"/>
                <a:ea typeface="Livvic"/>
                <a:cs typeface="Livvic"/>
                <a:sym typeface="Livvic"/>
              </a:rPr>
              <a:t>( in thousands)</a:t>
            </a:r>
            <a:endParaRPr sz="1000">
              <a:solidFill>
                <a:schemeClr val="bg1">
                  <a:lumMod val="50000"/>
                </a:schemeClr>
              </a:solidFill>
              <a:latin typeface="#9Slide03 Montserrat Medium" panose="00000600000000000000" pitchFamily="2" charset="0"/>
              <a:ea typeface="Livvic"/>
              <a:cs typeface="Livvic"/>
              <a:sym typeface="Livvic"/>
            </a:endParaRPr>
          </a:p>
        </p:txBody>
      </p:sp>
      <p:sp>
        <p:nvSpPr>
          <p:cNvPr id="51" name="Google Shape;475;p45">
            <a:extLst>
              <a:ext uri="{FF2B5EF4-FFF2-40B4-BE49-F238E27FC236}">
                <a16:creationId xmlns:a16="http://schemas.microsoft.com/office/drawing/2014/main" id="{947FEA4D-EC99-D148-99C7-80FB3CB4BFB7}"/>
              </a:ext>
            </a:extLst>
          </p:cNvPr>
          <p:cNvSpPr txBox="1"/>
          <p:nvPr/>
        </p:nvSpPr>
        <p:spPr>
          <a:xfrm>
            <a:off x="4232304" y="4577472"/>
            <a:ext cx="2713853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Assumption: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2020: 2% conversion rate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dk1"/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2021 – 2024: 5% conversion rate </a:t>
            </a:r>
          </a:p>
        </p:txBody>
      </p:sp>
      <p:sp>
        <p:nvSpPr>
          <p:cNvPr id="61" name="Google Shape;475;p45">
            <a:extLst>
              <a:ext uri="{FF2B5EF4-FFF2-40B4-BE49-F238E27FC236}">
                <a16:creationId xmlns:a16="http://schemas.microsoft.com/office/drawing/2014/main" id="{7D1532F3-9841-7F41-8039-CCD67F51A75B}"/>
              </a:ext>
            </a:extLst>
          </p:cNvPr>
          <p:cNvSpPr txBox="1"/>
          <p:nvPr/>
        </p:nvSpPr>
        <p:spPr>
          <a:xfrm>
            <a:off x="4488796" y="3056693"/>
            <a:ext cx="755848" cy="27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40% </a:t>
            </a:r>
            <a:r>
              <a:rPr lang="en-US" sz="800" err="1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yoy</a:t>
            </a:r>
            <a:r>
              <a:rPr lang="en-US" sz="8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growth rate </a:t>
            </a:r>
          </a:p>
        </p:txBody>
      </p:sp>
      <p:sp>
        <p:nvSpPr>
          <p:cNvPr id="70" name="Google Shape;475;p45">
            <a:extLst>
              <a:ext uri="{FF2B5EF4-FFF2-40B4-BE49-F238E27FC236}">
                <a16:creationId xmlns:a16="http://schemas.microsoft.com/office/drawing/2014/main" id="{230CDD90-888A-0F40-98DC-E1C3902A250C}"/>
              </a:ext>
            </a:extLst>
          </p:cNvPr>
          <p:cNvSpPr txBox="1"/>
          <p:nvPr/>
        </p:nvSpPr>
        <p:spPr>
          <a:xfrm>
            <a:off x="5263711" y="2926416"/>
            <a:ext cx="1219892" cy="33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25% </a:t>
            </a:r>
            <a:r>
              <a:rPr lang="en-US" sz="900" err="1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yoy</a:t>
            </a:r>
            <a:r>
              <a:rPr lang="en-US" sz="9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 growth rate 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18655262-588C-D74E-9221-16B52E473B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386012"/>
              </p:ext>
            </p:extLst>
          </p:nvPr>
        </p:nvGraphicFramePr>
        <p:xfrm>
          <a:off x="829599" y="3042873"/>
          <a:ext cx="2982645" cy="1619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965BFD4A-F696-424B-94AC-0EF78EA888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924764"/>
              </p:ext>
            </p:extLst>
          </p:nvPr>
        </p:nvGraphicFramePr>
        <p:xfrm>
          <a:off x="3812243" y="2998374"/>
          <a:ext cx="2982642" cy="16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CAF14-8D8C-9048-B832-451A15DD3B26}"/>
              </a:ext>
            </a:extLst>
          </p:cNvPr>
          <p:cNvCxnSpPr>
            <a:cxnSpLocks/>
          </p:cNvCxnSpPr>
          <p:nvPr/>
        </p:nvCxnSpPr>
        <p:spPr>
          <a:xfrm>
            <a:off x="5245225" y="3458911"/>
            <a:ext cx="5337" cy="27850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73902A8-7DFE-2B43-A88C-38B04A77C04E}"/>
              </a:ext>
            </a:extLst>
          </p:cNvPr>
          <p:cNvCxnSpPr>
            <a:cxnSpLocks/>
          </p:cNvCxnSpPr>
          <p:nvPr/>
        </p:nvCxnSpPr>
        <p:spPr>
          <a:xfrm>
            <a:off x="4488796" y="3458911"/>
            <a:ext cx="0" cy="4448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6D80C0E-8A80-704A-9F32-9958891E6EA7}"/>
              </a:ext>
            </a:extLst>
          </p:cNvPr>
          <p:cNvCxnSpPr>
            <a:cxnSpLocks/>
          </p:cNvCxnSpPr>
          <p:nvPr/>
        </p:nvCxnSpPr>
        <p:spPr>
          <a:xfrm flipH="1">
            <a:off x="4488796" y="3458911"/>
            <a:ext cx="75642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540CE61-1F66-4A47-AAA6-39BFB2EADAF4}"/>
              </a:ext>
            </a:extLst>
          </p:cNvPr>
          <p:cNvCxnSpPr>
            <a:cxnSpLocks/>
          </p:cNvCxnSpPr>
          <p:nvPr/>
        </p:nvCxnSpPr>
        <p:spPr>
          <a:xfrm>
            <a:off x="5253111" y="3192668"/>
            <a:ext cx="0" cy="26624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BDD4EB-2A33-8D4C-BE4D-46804F2FCDC5}"/>
              </a:ext>
            </a:extLst>
          </p:cNvPr>
          <p:cNvCxnSpPr>
            <a:cxnSpLocks/>
          </p:cNvCxnSpPr>
          <p:nvPr/>
        </p:nvCxnSpPr>
        <p:spPr>
          <a:xfrm flipH="1">
            <a:off x="5242345" y="3192668"/>
            <a:ext cx="122522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D86896F-97DA-0748-B284-8D913C916F69}"/>
              </a:ext>
            </a:extLst>
          </p:cNvPr>
          <p:cNvCxnSpPr>
            <a:cxnSpLocks/>
          </p:cNvCxnSpPr>
          <p:nvPr/>
        </p:nvCxnSpPr>
        <p:spPr>
          <a:xfrm>
            <a:off x="6467573" y="3198416"/>
            <a:ext cx="0" cy="13022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2C840668-AABF-8747-B13C-7AFEC3FFE1BB}"/>
              </a:ext>
            </a:extLst>
          </p:cNvPr>
          <p:cNvSpPr/>
          <p:nvPr/>
        </p:nvSpPr>
        <p:spPr>
          <a:xfrm>
            <a:off x="6757091" y="3967701"/>
            <a:ext cx="145825" cy="421419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3" name="Google Shape;481;p45">
            <a:extLst>
              <a:ext uri="{FF2B5EF4-FFF2-40B4-BE49-F238E27FC236}">
                <a16:creationId xmlns:a16="http://schemas.microsoft.com/office/drawing/2014/main" id="{73D9CD5D-56B5-9048-B1CC-06CFF5F987F7}"/>
              </a:ext>
            </a:extLst>
          </p:cNvPr>
          <p:cNvSpPr txBox="1"/>
          <p:nvPr/>
        </p:nvSpPr>
        <p:spPr>
          <a:xfrm>
            <a:off x="6964691" y="3910621"/>
            <a:ext cx="1851600" cy="524553"/>
          </a:xfrm>
          <a:prstGeom prst="rect">
            <a:avLst/>
          </a:prstGeom>
          <a:solidFill>
            <a:srgbClr val="0FA05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30% of revenue comes from the unbundle option </a:t>
            </a:r>
            <a:endParaRPr sz="1100">
              <a:solidFill>
                <a:schemeClr val="bg1">
                  <a:lumMod val="95000"/>
                </a:schemeClr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986E7C83-6999-AD45-B443-1D069DA67CB9}"/>
              </a:ext>
            </a:extLst>
          </p:cNvPr>
          <p:cNvSpPr/>
          <p:nvPr/>
        </p:nvSpPr>
        <p:spPr>
          <a:xfrm>
            <a:off x="6757091" y="3336090"/>
            <a:ext cx="145825" cy="554219"/>
          </a:xfrm>
          <a:prstGeom prst="rightBrac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5" name="Google Shape;481;p45">
            <a:extLst>
              <a:ext uri="{FF2B5EF4-FFF2-40B4-BE49-F238E27FC236}">
                <a16:creationId xmlns:a16="http://schemas.microsoft.com/office/drawing/2014/main" id="{7152EB80-C945-9244-9801-E793FD0FCD66}"/>
              </a:ext>
            </a:extLst>
          </p:cNvPr>
          <p:cNvSpPr txBox="1"/>
          <p:nvPr/>
        </p:nvSpPr>
        <p:spPr>
          <a:xfrm>
            <a:off x="6964691" y="3308818"/>
            <a:ext cx="1851600" cy="524553"/>
          </a:xfrm>
          <a:prstGeom prst="rect">
            <a:avLst/>
          </a:prstGeom>
          <a:solidFill>
            <a:srgbClr val="0FA055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#9Slide03 Quicksand" panose="00000500000000000000" pitchFamily="2" charset="0"/>
                <a:ea typeface="Catamaran Thin"/>
                <a:cs typeface="Catamaran Thin"/>
                <a:sym typeface="Catamaran Thin"/>
              </a:rPr>
              <a:t>70% of revenue comes from the premium option </a:t>
            </a:r>
            <a:endParaRPr sz="1100">
              <a:solidFill>
                <a:schemeClr val="bg1">
                  <a:lumMod val="95000"/>
                </a:schemeClr>
              </a:solidFill>
              <a:latin typeface="#9Slide03 Quicksand" panose="00000500000000000000" pitchFamily="2" charset="0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99686-EA67-42B7-8131-40197C10DFD7}"/>
              </a:ext>
            </a:extLst>
          </p:cNvPr>
          <p:cNvSpPr/>
          <p:nvPr/>
        </p:nvSpPr>
        <p:spPr>
          <a:xfrm>
            <a:off x="-108166" y="133350"/>
            <a:ext cx="1013041" cy="270690"/>
          </a:xfrm>
          <a:prstGeom prst="rect">
            <a:avLst/>
          </a:prstGeom>
          <a:solidFill>
            <a:srgbClr val="0FA05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172;p28">
            <a:extLst>
              <a:ext uri="{FF2B5EF4-FFF2-40B4-BE49-F238E27FC236}">
                <a16:creationId xmlns:a16="http://schemas.microsoft.com/office/drawing/2014/main" id="{3E18D2FD-9A40-4A2F-8CB5-1525AB04FDEE}"/>
              </a:ext>
            </a:extLst>
          </p:cNvPr>
          <p:cNvSpPr txBox="1">
            <a:spLocks/>
          </p:cNvSpPr>
          <p:nvPr/>
        </p:nvSpPr>
        <p:spPr>
          <a:xfrm>
            <a:off x="201696" y="187824"/>
            <a:ext cx="3857992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solidFill>
                  <a:schemeClr val="accent2">
                    <a:lumMod val="75000"/>
                    <a:lumOff val="25000"/>
                  </a:schemeClr>
                </a:solidFill>
                <a:latin typeface="#9Slide03 Montserrat Bold" panose="00000800000000000000" pitchFamily="2" charset="0"/>
              </a:rPr>
              <a:t>Business plan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A29BF415797B44BDA924B151C5726F" ma:contentTypeVersion="5" ma:contentTypeDescription="Create a new document." ma:contentTypeScope="" ma:versionID="6eb1e0d15bd170768ad073b6fc0460ec">
  <xsd:schema xmlns:xsd="http://www.w3.org/2001/XMLSchema" xmlns:xs="http://www.w3.org/2001/XMLSchema" xmlns:p="http://schemas.microsoft.com/office/2006/metadata/properties" xmlns:ns3="e9450d87-6c32-4b24-ac57-22ce14519802" xmlns:ns4="dda67e65-4de7-4f60-8fd5-a438a78d72d0" targetNamespace="http://schemas.microsoft.com/office/2006/metadata/properties" ma:root="true" ma:fieldsID="7dd531f22fcc37ccfa24909417ccd1bb" ns3:_="" ns4:_="">
    <xsd:import namespace="e9450d87-6c32-4b24-ac57-22ce14519802"/>
    <xsd:import namespace="dda67e65-4de7-4f60-8fd5-a438a78d72d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450d87-6c32-4b24-ac57-22ce145198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a67e65-4de7-4f60-8fd5-a438a78d7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BD8BEA-799D-450C-BAAF-624FC875E2C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1ABED9-7534-4E3C-945E-36DA3B7C85F6}">
  <ds:schemaRefs>
    <ds:schemaRef ds:uri="dda67e65-4de7-4f60-8fd5-a438a78d72d0"/>
    <ds:schemaRef ds:uri="e9450d87-6c32-4b24-ac57-22ce145198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AD58EDA-72E1-4967-9ED8-27BD61D73DEF}">
  <ds:schemaRefs>
    <ds:schemaRef ds:uri="dda67e65-4de7-4f60-8fd5-a438a78d72d0"/>
    <ds:schemaRef ds:uri="e9450d87-6c32-4b24-ac57-22ce1451980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Engineering Project Proposal by Slidesgo</vt:lpstr>
      <vt:lpstr>PowerPoint Presentation</vt:lpstr>
      <vt:lpstr>Our Team </vt:lpstr>
      <vt:lpstr>What we are solving</vt:lpstr>
      <vt:lpstr>Key Features </vt:lpstr>
      <vt:lpstr>PowerPoint Presentation</vt:lpstr>
      <vt:lpstr>FREE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cp:revision>2</cp:revision>
  <dcterms:modified xsi:type="dcterms:W3CDTF">2020-09-07T10:31:04Z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0x010100EAA29BF415797B44BDA924B151C5726F</vt:lpwstr>
  </property>
</Properties>
</file>